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70" r:id="rId9"/>
    <p:sldId id="271" r:id="rId10"/>
    <p:sldId id="273" r:id="rId11"/>
    <p:sldId id="274" r:id="rId12"/>
    <p:sldId id="268" r:id="rId13"/>
    <p:sldId id="269" r:id="rId14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70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7529" y="1775841"/>
            <a:ext cx="1192789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8828" y="2245232"/>
            <a:ext cx="5030470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8884" y="3547110"/>
            <a:ext cx="742518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2435" y="2008124"/>
            <a:ext cx="10038079" cy="191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6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publication.pravo.gov.ru/document/0001202212280044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056" y="7126639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"/>
            <a:ext cx="13438377" cy="7558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350" y="755650"/>
            <a:ext cx="2563622" cy="23032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7529" y="1775841"/>
            <a:ext cx="89033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КОНЦЕПТУАЛЬНЫЕ</a:t>
            </a:r>
            <a:r>
              <a:rPr sz="28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ОСНОВЫ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РЕАЛИЗАЦИИ</a:t>
            </a:r>
            <a:r>
              <a:rPr sz="28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ГОСУДАРСТВЕННОЙ</a:t>
            </a:r>
            <a:r>
              <a:rPr sz="2800" b="1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ПОЛИТИКИ </a:t>
            </a:r>
            <a:r>
              <a:rPr sz="2800" b="1" spc="-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28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ДОШКОЛЬНОГО</a:t>
            </a:r>
            <a:r>
              <a:rPr sz="28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380" y="5677661"/>
            <a:ext cx="677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ЕДИНОЕ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ОБРАЗОВАТЕЛЬНОЕ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ПРОСТРАНСТВО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0965" y="5504053"/>
            <a:ext cx="4904740" cy="1270"/>
          </a:xfrm>
          <a:custGeom>
            <a:avLst/>
            <a:gdLst/>
            <a:ahLst/>
            <a:cxnLst/>
            <a:rect l="l" t="t" r="r" b="b"/>
            <a:pathLst>
              <a:path w="4904740" h="1270">
                <a:moveTo>
                  <a:pt x="0" y="0"/>
                </a:moveTo>
                <a:lnTo>
                  <a:pt x="4904600" y="1016"/>
                </a:lnTo>
              </a:path>
            </a:pathLst>
          </a:custGeom>
          <a:ln w="2857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039" y="441414"/>
            <a:ext cx="865441" cy="4806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3331" y="7126639"/>
            <a:ext cx="15557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6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550" y="-104775"/>
            <a:ext cx="13438759" cy="7558532"/>
            <a:chOff x="0" y="32385"/>
            <a:chExt cx="13438759" cy="7558532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385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4014" y="6896100"/>
              <a:ext cx="208025" cy="18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997" y="1620012"/>
              <a:ext cx="13018985" cy="7185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0939" y="1779524"/>
            <a:ext cx="126511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Критерии планирования задач и мероприятий по внедрению ФОП ДО</a:t>
            </a:r>
            <a:r>
              <a:rPr sz="12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690" y="2307689"/>
            <a:ext cx="56324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001F5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Приведение целей и задач программы развития ДОО в соответствии с ценностными установками современных нормативных документов в области дошкольного образования со ссылками на них: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00" y="3164363"/>
            <a:ext cx="6096000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Статья 67.1 Конституции Российской Федерации, согласно которой важнейшим приоритетом государственной политики Российской Федерации являются дети (принята всенародным голосованием 12.12.1993 с изменениями, одобренными в ходе общероссийского голосования 01.07.2020);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Федеральный закон «Об образовании в Российской Федерации» от 20.12.2012 № 273-ФЗ;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Указ Президента Российской Федерации от 21.07.2020 № 474 «О национальных целях развития Российской Федерации на период до 2030 года»;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Указ Президента Российской Федерации от 02.07.2021 № 400 «О Стратегии национальной безопасности Российской Федерации»;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образования" (Зарегистрирован 28.12.2022 № 71847);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Приказ </a:t>
            </a:r>
            <a:r>
              <a:rPr lang="ru-RU" sz="1200" dirty="0" err="1">
                <a:solidFill>
                  <a:schemeClr val="tx2"/>
                </a:solidFill>
              </a:rPr>
              <a:t>Минпросвещения</a:t>
            </a:r>
            <a:r>
              <a:rPr lang="ru-RU" sz="1200" dirty="0">
                <a:solidFill>
                  <a:schemeClr val="tx2"/>
                </a:solidFill>
              </a:rPr>
              <a:t> России от 8 ноября 2022 г. № 955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(Зарегистрировано в Минюсте России 6 февраля 2023 г. № 72264))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0427" y="2382209"/>
            <a:ext cx="6278105" cy="478325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4956" y="962025"/>
            <a:ext cx="810961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chemeClr val="tx2"/>
                </a:solidFill>
                <a:latin typeface="Arial"/>
                <a:cs typeface="Arial"/>
              </a:rPr>
              <a:t>Мониторинг реализации ФОП дошкольного образования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18596" y="3132960"/>
            <a:ext cx="5577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Включение в программу развития ДОО мероприятий по внедрению ФОП </a:t>
            </a:r>
          </a:p>
          <a:p>
            <a:endParaRPr lang="ru-RU" sz="1600" dirty="0" smtClean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Отражение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годовом плане деятельности ДОО по внедрению ФОП ДО, в том числе методических объединений, педагогических советов и др</a:t>
            </a:r>
            <a:r>
              <a:rPr lang="ru-RU" sz="16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Наличие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плане повышения квалификации педагогических работников ДОО тематики программ ПК, направленных на реализацию ФОП ДО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3331" y="7126639"/>
            <a:ext cx="15557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6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3438759" cy="7558532"/>
            <a:chOff x="0" y="32385"/>
            <a:chExt cx="13438759" cy="7558532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385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4014" y="6896100"/>
              <a:ext cx="208025" cy="18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997" y="1620012"/>
              <a:ext cx="13018985" cy="7185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0939" y="1779524"/>
            <a:ext cx="126511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Критерии анализа соответствия программы ДО ФОП ДО</a:t>
            </a:r>
            <a:r>
              <a:rPr sz="12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690" y="2307689"/>
            <a:ext cx="563245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Программа состоит из обязательной части и части, формируемой участниками образовательных отношений (п.2.9. ФГОС ДО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1.2. Программа включает три раздела: </a:t>
            </a:r>
            <a:r>
              <a:rPr lang="ru-RU" sz="1600" dirty="0" err="1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целевои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̆, </a:t>
            </a:r>
            <a:r>
              <a:rPr lang="ru-RU" sz="1600" dirty="0" err="1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содержательныи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̆ и </a:t>
            </a:r>
            <a:r>
              <a:rPr lang="ru-RU" sz="1600" dirty="0" err="1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организационныи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̆, в каждом из которых отражена обязательная часть и часть, формируемая участниками образовательных отношений (п.2.11. ФГОС ДО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1.3. В Программе представлен раздел по педагогической диагностике достижения планируемых результатов, указаны формы, методы ее проведения </a:t>
            </a:r>
            <a:endParaRPr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0427" y="2382209"/>
            <a:ext cx="6278105" cy="478325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4956" y="962025"/>
            <a:ext cx="810961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chemeClr val="tx2"/>
                </a:solidFill>
                <a:latin typeface="Arial"/>
                <a:cs typeface="Arial"/>
              </a:rPr>
              <a:t>Мониторинг реализации ФОП дошкольного образования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03" y="2867025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15"/>
          <p:cNvSpPr txBox="1"/>
          <p:nvPr/>
        </p:nvSpPr>
        <p:spPr>
          <a:xfrm>
            <a:off x="7099300" y="4543425"/>
            <a:ext cx="5863513" cy="739305"/>
          </a:xfrm>
          <a:prstGeom prst="rect">
            <a:avLst/>
          </a:prstGeom>
          <a:solidFill>
            <a:schemeClr val="bg1"/>
          </a:solidFill>
          <a:ln w="12700">
            <a:solidFill>
              <a:srgbClr val="30356D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ru-RU" sz="1600" spc="-25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1 . Обязательная часть: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spc="-25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Федеральная</a:t>
            </a:r>
            <a:r>
              <a:rPr sz="1600" spc="15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 err="1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6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программа</a:t>
            </a:r>
            <a:r>
              <a:rPr lang="ru-RU" sz="1600" spc="-20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600" spc="20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образования</a:t>
            </a:r>
            <a:endParaRPr sz="16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7136577" y="5521389"/>
            <a:ext cx="5758815" cy="493084"/>
          </a:xfrm>
          <a:prstGeom prst="rect">
            <a:avLst/>
          </a:prstGeom>
          <a:solidFill>
            <a:schemeClr val="bg1"/>
          </a:solidFill>
          <a:ln w="12700">
            <a:solidFill>
              <a:srgbClr val="30356D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Часть, формируемая участниками образовательных отношений</a:t>
            </a:r>
            <a:endParaRPr sz="16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45256" y="6572538"/>
            <a:ext cx="35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https://t.me/konstruktorfopdo_bot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5711" y="7126639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8758" cy="7558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535281" y="216027"/>
            <a:ext cx="735965" cy="645795"/>
          </a:xfrm>
          <a:custGeom>
            <a:avLst/>
            <a:gdLst/>
            <a:ahLst/>
            <a:cxnLst/>
            <a:rect l="l" t="t" r="r" b="b"/>
            <a:pathLst>
              <a:path w="735965" h="645794">
                <a:moveTo>
                  <a:pt x="0" y="0"/>
                </a:moveTo>
                <a:lnTo>
                  <a:pt x="735711" y="0"/>
                </a:lnTo>
              </a:path>
              <a:path w="735965" h="645794">
                <a:moveTo>
                  <a:pt x="0" y="0"/>
                </a:moveTo>
                <a:lnTo>
                  <a:pt x="0" y="645414"/>
                </a:lnTo>
              </a:path>
              <a:path w="735965" h="645794">
                <a:moveTo>
                  <a:pt x="0" y="645414"/>
                </a:moveTo>
                <a:lnTo>
                  <a:pt x="735711" y="645414"/>
                </a:lnTo>
              </a:path>
              <a:path w="735965" h="645794">
                <a:moveTo>
                  <a:pt x="735711" y="645414"/>
                </a:moveTo>
                <a:lnTo>
                  <a:pt x="735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54" y="293789"/>
            <a:ext cx="926642" cy="514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5466" y="406819"/>
            <a:ext cx="1362202" cy="329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4839" y="183553"/>
            <a:ext cx="771842" cy="7758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6023" y="359600"/>
            <a:ext cx="1132916" cy="4233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1151" y="427266"/>
            <a:ext cx="1675383" cy="28799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3647" y="1973707"/>
            <a:ext cx="5412740" cy="798830"/>
            <a:chOff x="173647" y="1973707"/>
            <a:chExt cx="5412740" cy="798830"/>
          </a:xfrm>
        </p:grpSpPr>
        <p:sp>
          <p:nvSpPr>
            <p:cNvPr id="11" name="object 11"/>
            <p:cNvSpPr/>
            <p:nvPr/>
          </p:nvSpPr>
          <p:spPr>
            <a:xfrm>
              <a:off x="179997" y="1980057"/>
              <a:ext cx="5400040" cy="786130"/>
            </a:xfrm>
            <a:custGeom>
              <a:avLst/>
              <a:gdLst/>
              <a:ahLst/>
              <a:cxnLst/>
              <a:rect l="l" t="t" r="r" b="b"/>
              <a:pathLst>
                <a:path w="5400040" h="786130">
                  <a:moveTo>
                    <a:pt x="5203405" y="0"/>
                  </a:moveTo>
                  <a:lnTo>
                    <a:pt x="196557" y="0"/>
                  </a:lnTo>
                  <a:lnTo>
                    <a:pt x="0" y="393065"/>
                  </a:lnTo>
                  <a:lnTo>
                    <a:pt x="196557" y="786130"/>
                  </a:lnTo>
                  <a:lnTo>
                    <a:pt x="5203405" y="786130"/>
                  </a:lnTo>
                  <a:lnTo>
                    <a:pt x="5400001" y="393065"/>
                  </a:lnTo>
                  <a:lnTo>
                    <a:pt x="5203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997" y="1980057"/>
              <a:ext cx="5400040" cy="786130"/>
            </a:xfrm>
            <a:custGeom>
              <a:avLst/>
              <a:gdLst/>
              <a:ahLst/>
              <a:cxnLst/>
              <a:rect l="l" t="t" r="r" b="b"/>
              <a:pathLst>
                <a:path w="5400040" h="786130">
                  <a:moveTo>
                    <a:pt x="0" y="393065"/>
                  </a:moveTo>
                  <a:lnTo>
                    <a:pt x="196557" y="0"/>
                  </a:lnTo>
                  <a:lnTo>
                    <a:pt x="5203405" y="0"/>
                  </a:lnTo>
                  <a:lnTo>
                    <a:pt x="5400001" y="393065"/>
                  </a:lnTo>
                  <a:lnTo>
                    <a:pt x="5203405" y="786130"/>
                  </a:lnTo>
                  <a:lnTo>
                    <a:pt x="196557" y="786130"/>
                  </a:lnTo>
                  <a:lnTo>
                    <a:pt x="0" y="39306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5675" y="2034667"/>
            <a:ext cx="40506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1D2C5A"/>
                </a:solidFill>
                <a:latin typeface="Microsoft Sans Serif"/>
                <a:cs typeface="Microsoft Sans Serif"/>
              </a:rPr>
              <a:t>Демо-версия</a:t>
            </a:r>
            <a:r>
              <a:rPr sz="1400" spc="-25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D2C5A"/>
                </a:solidFill>
                <a:latin typeface="Microsoft Sans Serif"/>
                <a:cs typeface="Microsoft Sans Serif"/>
              </a:rPr>
              <a:t>доступна</a:t>
            </a:r>
            <a:r>
              <a:rPr sz="1400" spc="-10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D2C5A"/>
                </a:solidFill>
                <a:latin typeface="Microsoft Sans Serif"/>
                <a:cs typeface="Microsoft Sans Serif"/>
              </a:rPr>
              <a:t>на сайте</a:t>
            </a:r>
            <a:r>
              <a:rPr sz="1400" spc="-20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D2C5A"/>
                </a:solidFill>
                <a:latin typeface="Microsoft Sans Serif"/>
                <a:cs typeface="Microsoft Sans Serif"/>
              </a:rPr>
              <a:t>Института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1D2C5A"/>
                </a:solidFill>
                <a:latin typeface="Microsoft Sans Serif"/>
                <a:cs typeface="Microsoft Sans Serif"/>
              </a:rPr>
              <a:t>развития</a:t>
            </a:r>
            <a:r>
              <a:rPr sz="1400" spc="-50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2C5A"/>
                </a:solidFill>
                <a:latin typeface="Microsoft Sans Serif"/>
                <a:cs typeface="Microsoft Sans Serif"/>
              </a:rPr>
              <a:t>ребенка: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https://irzar.ru/konstruktor-obrazovatelnyh-program/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80047" y="1980057"/>
            <a:ext cx="6478524" cy="9629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837168" y="2168728"/>
            <a:ext cx="1765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Сайт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Института: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https://irzar.ru/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0047" y="3338322"/>
            <a:ext cx="6478524" cy="96291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36356" y="3664711"/>
            <a:ext cx="256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Раздел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«Деятельность»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60006" y="4697222"/>
            <a:ext cx="6298565" cy="9626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946006" y="5023866"/>
            <a:ext cx="172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Раздел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«Наука»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79056" y="6055233"/>
            <a:ext cx="6279515" cy="96296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828281" y="6107684"/>
            <a:ext cx="59817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разработки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54522" y="1988058"/>
            <a:ext cx="1750695" cy="5037455"/>
            <a:chOff x="5454522" y="1988058"/>
            <a:chExt cx="1750695" cy="5037455"/>
          </a:xfrm>
        </p:grpSpPr>
        <p:sp>
          <p:nvSpPr>
            <p:cNvPr id="23" name="object 23"/>
            <p:cNvSpPr/>
            <p:nvPr/>
          </p:nvSpPr>
          <p:spPr>
            <a:xfrm>
              <a:off x="5460872" y="1994408"/>
              <a:ext cx="1737995" cy="5024755"/>
            </a:xfrm>
            <a:custGeom>
              <a:avLst/>
              <a:gdLst/>
              <a:ahLst/>
              <a:cxnLst/>
              <a:rect l="l" t="t" r="r" b="b"/>
              <a:pathLst>
                <a:path w="1737995" h="5024755">
                  <a:moveTo>
                    <a:pt x="1303274" y="0"/>
                  </a:moveTo>
                  <a:lnTo>
                    <a:pt x="434339" y="0"/>
                  </a:lnTo>
                  <a:lnTo>
                    <a:pt x="434339" y="4155313"/>
                  </a:lnTo>
                  <a:lnTo>
                    <a:pt x="0" y="4155313"/>
                  </a:lnTo>
                  <a:lnTo>
                    <a:pt x="868806" y="5024145"/>
                  </a:lnTo>
                  <a:lnTo>
                    <a:pt x="1737741" y="4155313"/>
                  </a:lnTo>
                  <a:lnTo>
                    <a:pt x="1303274" y="4155313"/>
                  </a:lnTo>
                  <a:lnTo>
                    <a:pt x="1303274" y="0"/>
                  </a:lnTo>
                  <a:close/>
                </a:path>
              </a:pathLst>
            </a:custGeom>
            <a:solidFill>
              <a:srgbClr val="F6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0872" y="1994408"/>
              <a:ext cx="1737995" cy="5024755"/>
            </a:xfrm>
            <a:custGeom>
              <a:avLst/>
              <a:gdLst/>
              <a:ahLst/>
              <a:cxnLst/>
              <a:rect l="l" t="t" r="r" b="b"/>
              <a:pathLst>
                <a:path w="1737995" h="5024755">
                  <a:moveTo>
                    <a:pt x="0" y="4155313"/>
                  </a:moveTo>
                  <a:lnTo>
                    <a:pt x="434339" y="4155313"/>
                  </a:lnTo>
                  <a:lnTo>
                    <a:pt x="434339" y="0"/>
                  </a:lnTo>
                  <a:lnTo>
                    <a:pt x="1303274" y="0"/>
                  </a:lnTo>
                  <a:lnTo>
                    <a:pt x="1303274" y="4155313"/>
                  </a:lnTo>
                  <a:lnTo>
                    <a:pt x="1737741" y="4155313"/>
                  </a:lnTo>
                  <a:lnTo>
                    <a:pt x="868806" y="5024145"/>
                  </a:lnTo>
                  <a:lnTo>
                    <a:pt x="0" y="4155313"/>
                  </a:lnTo>
                  <a:close/>
                </a:path>
              </a:pathLst>
            </a:custGeom>
            <a:ln w="12700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16915" y="2313811"/>
            <a:ext cx="238760" cy="3956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Как</a:t>
            </a:r>
            <a:r>
              <a:rPr sz="1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найти</a:t>
            </a:r>
            <a:r>
              <a:rPr sz="15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5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5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сайте</a:t>
            </a:r>
            <a:r>
              <a:rPr sz="1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Института</a:t>
            </a:r>
            <a:r>
              <a:rPr sz="15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1F5F"/>
                </a:solidFill>
                <a:latin typeface="Microsoft Sans Serif"/>
                <a:cs typeface="Microsoft Sans Serif"/>
              </a:rPr>
              <a:t>?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6206" y="2874607"/>
            <a:ext cx="4482338" cy="4134230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95401" y="1198245"/>
            <a:ext cx="782700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КОНСТРУКТОР </a:t>
            </a:r>
            <a:r>
              <a:rPr sz="2000" b="1" spc="-5" dirty="0">
                <a:latin typeface="Arial"/>
                <a:cs typeface="Arial"/>
              </a:rPr>
              <a:t>ДЛЯ </a:t>
            </a:r>
            <a:r>
              <a:rPr sz="2000" b="1" spc="-10" dirty="0">
                <a:latin typeface="Arial"/>
                <a:cs typeface="Arial"/>
              </a:rPr>
              <a:t>ПРОЕКТИРОВАНИЯ </a:t>
            </a:r>
            <a:r>
              <a:rPr sz="2000" b="1" spc="-25" dirty="0">
                <a:latin typeface="Arial"/>
                <a:cs typeface="Arial"/>
              </a:rPr>
              <a:t>ОБРАЗОВАТЕЛЬНЫХ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ПРОГРАММ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ДОШКОЛЬНОГО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5711" y="7126639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7"/>
            <a:ext cx="13439140" cy="7559040"/>
            <a:chOff x="0" y="27"/>
            <a:chExt cx="1343914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550" y="3094228"/>
              <a:ext cx="10474198" cy="163042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СПАСИБО</a:t>
            </a:r>
            <a:r>
              <a:rPr spc="-10" dirty="0"/>
              <a:t> </a:t>
            </a:r>
            <a:r>
              <a:rPr spc="-70" dirty="0"/>
              <a:t>ЗА</a:t>
            </a:r>
            <a:r>
              <a:rPr spc="40" dirty="0"/>
              <a:t> </a:t>
            </a:r>
            <a:r>
              <a:rPr spc="-5" dirty="0"/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056" y="7126639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8758" cy="7558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535281" y="216027"/>
            <a:ext cx="735965" cy="645795"/>
          </a:xfrm>
          <a:custGeom>
            <a:avLst/>
            <a:gdLst/>
            <a:ahLst/>
            <a:cxnLst/>
            <a:rect l="l" t="t" r="r" b="b"/>
            <a:pathLst>
              <a:path w="735965" h="645794">
                <a:moveTo>
                  <a:pt x="0" y="0"/>
                </a:moveTo>
                <a:lnTo>
                  <a:pt x="735711" y="0"/>
                </a:lnTo>
              </a:path>
              <a:path w="735965" h="645794">
                <a:moveTo>
                  <a:pt x="0" y="0"/>
                </a:moveTo>
                <a:lnTo>
                  <a:pt x="0" y="645414"/>
                </a:lnTo>
              </a:path>
              <a:path w="735965" h="645794">
                <a:moveTo>
                  <a:pt x="0" y="645414"/>
                </a:moveTo>
                <a:lnTo>
                  <a:pt x="735711" y="645414"/>
                </a:lnTo>
              </a:path>
              <a:path w="735965" h="645794">
                <a:moveTo>
                  <a:pt x="735711" y="645414"/>
                </a:moveTo>
                <a:lnTo>
                  <a:pt x="735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352" y="1378712"/>
            <a:ext cx="635444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latin typeface="Arial"/>
                <a:cs typeface="Arial"/>
              </a:rPr>
              <a:t>РАЗРАБОТКА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100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УТВЕРЖДЕНИЕ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ФЕДЕРАЛЬНОЙ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ОБРАЗОВАТЕЛЬНОЙ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ПРОГРАММЫ 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ДОШКОЛЬНОГО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54" y="293789"/>
            <a:ext cx="926642" cy="51443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876918" y="1438148"/>
            <a:ext cx="4074795" cy="4945380"/>
            <a:chOff x="8876918" y="1438148"/>
            <a:chExt cx="4074795" cy="4945380"/>
          </a:xfrm>
        </p:grpSpPr>
        <p:sp>
          <p:nvSpPr>
            <p:cNvPr id="8" name="object 8"/>
            <p:cNvSpPr/>
            <p:nvPr/>
          </p:nvSpPr>
          <p:spPr>
            <a:xfrm>
              <a:off x="8876918" y="1438148"/>
              <a:ext cx="1743075" cy="1336040"/>
            </a:xfrm>
            <a:custGeom>
              <a:avLst/>
              <a:gdLst/>
              <a:ahLst/>
              <a:cxnLst/>
              <a:rect l="l" t="t" r="r" b="b"/>
              <a:pathLst>
                <a:path w="1743075" h="1336039">
                  <a:moveTo>
                    <a:pt x="1743075" y="0"/>
                  </a:moveTo>
                  <a:lnTo>
                    <a:pt x="0" y="0"/>
                  </a:lnTo>
                  <a:lnTo>
                    <a:pt x="0" y="1335658"/>
                  </a:lnTo>
                  <a:lnTo>
                    <a:pt x="1743075" y="0"/>
                  </a:lnTo>
                  <a:close/>
                </a:path>
              </a:pathLst>
            </a:custGeom>
            <a:solidFill>
              <a:srgbClr val="244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9940" y="1619999"/>
              <a:ext cx="3771773" cy="47635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232140" y="5385574"/>
            <a:ext cx="4967605" cy="2007870"/>
          </a:xfrm>
          <a:prstGeom prst="rect">
            <a:avLst/>
          </a:prstGeom>
          <a:solidFill>
            <a:srgbClr val="001F5F"/>
          </a:solidFill>
          <a:ln w="3175">
            <a:solidFill>
              <a:srgbClr val="FFFFF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059180">
              <a:lnSpc>
                <a:spcPct val="100000"/>
              </a:lnSpc>
              <a:spcBef>
                <a:spcPts val="320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Приказ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Министерства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просвещения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25.11.2022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1028</a:t>
            </a:r>
            <a:endParaRPr sz="1400">
              <a:latin typeface="Microsoft Sans Serif"/>
              <a:cs typeface="Microsoft Sans Serif"/>
            </a:endParaRPr>
          </a:p>
          <a:p>
            <a:pPr marL="90805" marR="75120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образования»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(Зарегистрирован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Министерстве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юстиции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28.12.2022,</a:t>
            </a:r>
            <a:endParaRPr sz="1400">
              <a:latin typeface="Microsoft Sans Serif"/>
              <a:cs typeface="Microsoft Sans Serif"/>
            </a:endParaRPr>
          </a:p>
          <a:p>
            <a:pPr marL="90805" marR="1092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регистрационный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№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71847)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  <a:hlinkClick r:id="rId5"/>
              </a:rPr>
              <a:t>http://publication.pravo.gov.ru/document/0001202212280044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0392" y="4320413"/>
            <a:ext cx="5758815" cy="1258570"/>
          </a:xfrm>
          <a:prstGeom prst="rect">
            <a:avLst/>
          </a:prstGeom>
          <a:solidFill>
            <a:srgbClr val="001F5F"/>
          </a:solidFill>
          <a:ln w="12700">
            <a:solidFill>
              <a:srgbClr val="30356D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628015" marR="622300" indent="-635" algn="ctr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медиапрезентация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8714" y="4318648"/>
            <a:ext cx="1262380" cy="1262380"/>
            <a:chOff x="178714" y="4318648"/>
            <a:chExt cx="1262380" cy="12623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65" y="4320299"/>
              <a:ext cx="1258557" cy="12585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9603" y="4319537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0" y="1260081"/>
                  </a:moveTo>
                  <a:lnTo>
                    <a:pt x="1260081" y="1260081"/>
                  </a:lnTo>
                  <a:lnTo>
                    <a:pt x="1260081" y="0"/>
                  </a:lnTo>
                  <a:lnTo>
                    <a:pt x="0" y="0"/>
                  </a:lnTo>
                  <a:lnTo>
                    <a:pt x="0" y="1260081"/>
                  </a:lnTo>
                  <a:close/>
                </a:path>
              </a:pathLst>
            </a:custGeom>
            <a:ln w="3175">
              <a:solidFill>
                <a:srgbClr val="3035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20011" y="2700401"/>
            <a:ext cx="5758815" cy="1258570"/>
          </a:xfrm>
          <a:prstGeom prst="rect">
            <a:avLst/>
          </a:prstGeom>
          <a:solidFill>
            <a:srgbClr val="001F5F"/>
          </a:solidFill>
          <a:ln w="12700">
            <a:solidFill>
              <a:srgbClr val="30356D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Федеральная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программа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8546" y="2678557"/>
            <a:ext cx="1282065" cy="1282065"/>
            <a:chOff x="158546" y="2678557"/>
            <a:chExt cx="1282065" cy="128206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197" y="2680208"/>
              <a:ext cx="1278763" cy="12787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9435" y="2679446"/>
              <a:ext cx="1280795" cy="1280795"/>
            </a:xfrm>
            <a:custGeom>
              <a:avLst/>
              <a:gdLst/>
              <a:ahLst/>
              <a:cxnLst/>
              <a:rect l="l" t="t" r="r" b="b"/>
              <a:pathLst>
                <a:path w="1280795" h="1280795">
                  <a:moveTo>
                    <a:pt x="0" y="1280287"/>
                  </a:moveTo>
                  <a:lnTo>
                    <a:pt x="1280287" y="1280287"/>
                  </a:lnTo>
                  <a:lnTo>
                    <a:pt x="1280287" y="0"/>
                  </a:lnTo>
                  <a:lnTo>
                    <a:pt x="0" y="0"/>
                  </a:lnTo>
                  <a:lnTo>
                    <a:pt x="0" y="1280287"/>
                  </a:lnTo>
                  <a:close/>
                </a:path>
              </a:pathLst>
            </a:custGeom>
            <a:ln w="3175">
              <a:solidFill>
                <a:srgbClr val="3035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78346" y="5938354"/>
            <a:ext cx="1262380" cy="1262380"/>
            <a:chOff x="178346" y="5938354"/>
            <a:chExt cx="1262380" cy="126238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997" y="5940005"/>
              <a:ext cx="1258557" cy="125855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9235" y="5939243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0" y="1260081"/>
                  </a:moveTo>
                  <a:lnTo>
                    <a:pt x="1260081" y="1260081"/>
                  </a:lnTo>
                  <a:lnTo>
                    <a:pt x="1260081" y="0"/>
                  </a:lnTo>
                  <a:lnTo>
                    <a:pt x="0" y="0"/>
                  </a:lnTo>
                  <a:lnTo>
                    <a:pt x="0" y="1260081"/>
                  </a:lnTo>
                  <a:close/>
                </a:path>
              </a:pathLst>
            </a:custGeom>
            <a:ln w="3175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53158" y="5940044"/>
            <a:ext cx="5758815" cy="1258570"/>
          </a:xfrm>
          <a:prstGeom prst="rect">
            <a:avLst/>
          </a:prstGeom>
          <a:solidFill>
            <a:srgbClr val="001F5F"/>
          </a:solidFill>
          <a:ln w="12700">
            <a:solidFill>
              <a:srgbClr val="30356D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631190" marR="624840" algn="ctr">
              <a:lnSpc>
                <a:spcPct val="100000"/>
              </a:lnSpc>
              <a:spcBef>
                <a:spcPts val="12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планированию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дошкольных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программой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056" y="7126639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7"/>
            <a:ext cx="13439140" cy="7559040"/>
            <a:chOff x="0" y="27"/>
            <a:chExt cx="1343914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7352" y="1125474"/>
            <a:ext cx="11174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ОРГАНИЗАЦИОННО-МЕТОДИЧЕСКОЕ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СОПРОВОЖДЕНИЕ</a:t>
            </a:r>
            <a:r>
              <a:rPr sz="20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ВНЕДРЕНИЯ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ФЕДЕРАЛЬНОЙ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20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ДОШКОЛЬНОГО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8248" y="1919097"/>
          <a:ext cx="12238990" cy="545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9495"/>
                <a:gridCol w="6119495"/>
              </a:tblGrid>
              <a:tr h="1007490">
                <a:tc gridSpan="2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330"/>
                        </a:spcBef>
                        <a:tabLst>
                          <a:tab pos="1444625" algn="l"/>
                          <a:tab pos="6266815" algn="l"/>
                        </a:tabLst>
                      </a:pP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Вебинары	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(22.03.23;14.07.23;</a:t>
                      </a:r>
                      <a:r>
                        <a:rPr sz="1500" i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20-21.06.23;</a:t>
                      </a:r>
                      <a:r>
                        <a:rPr sz="1500" i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31.10.23)	</a:t>
                      </a:r>
                      <a:r>
                        <a:rPr sz="2700" b="1" spc="82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Международный</a:t>
                      </a:r>
                      <a:r>
                        <a:rPr sz="2700" b="1" spc="135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75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конгресс</a:t>
                      </a:r>
                      <a:r>
                        <a:rPr sz="2700" b="1" spc="179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50" i="1" spc="89" baseline="3148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(18-22.04.23)</a:t>
                      </a:r>
                      <a:endParaRPr sz="2250" baseline="31481">
                        <a:latin typeface="Arial"/>
                        <a:cs typeface="Arial"/>
                      </a:endParaRPr>
                    </a:p>
                    <a:p>
                      <a:pPr marL="60960">
                        <a:lnSpc>
                          <a:spcPts val="1745"/>
                        </a:lnSpc>
                        <a:spcBef>
                          <a:spcPts val="5"/>
                        </a:spcBef>
                        <a:tabLst>
                          <a:tab pos="6266815" algn="l"/>
                        </a:tabLst>
                      </a:pP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Семинары</a:t>
                      </a:r>
                      <a:r>
                        <a:rPr sz="1800" b="1" spc="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(05.06.23;</a:t>
                      </a:r>
                      <a:r>
                        <a:rPr sz="1500" i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06.06.23;</a:t>
                      </a:r>
                      <a:r>
                        <a:rPr sz="1500" i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27.06.23;</a:t>
                      </a:r>
                      <a:r>
                        <a:rPr sz="1500" i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29.06.23;</a:t>
                      </a:r>
                      <a:r>
                        <a:rPr sz="1500" i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16.05.23)	</a:t>
                      </a:r>
                      <a:r>
                        <a:rPr sz="2700" b="1" spc="60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Форум</a:t>
                      </a:r>
                      <a:r>
                        <a:rPr sz="2700" b="1" spc="142" baseline="2623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50" i="1" spc="89" baseline="3148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(15-17.06.23)</a:t>
                      </a:r>
                      <a:endParaRPr sz="2250" baseline="31481">
                        <a:latin typeface="Arial"/>
                        <a:cs typeface="Arial"/>
                      </a:endParaRPr>
                    </a:p>
                    <a:p>
                      <a:pPr marL="6266815">
                        <a:lnSpc>
                          <a:spcPts val="1745"/>
                        </a:lnSpc>
                      </a:pP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Конференция</a:t>
                      </a:r>
                      <a:r>
                        <a:rPr sz="18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(28.02.23-02.03.23)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3035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71105">
                <a:tc gridSpan="2"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Популяризация</a:t>
                      </a:r>
                      <a:r>
                        <a:rPr sz="1800" b="1" spc="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научно-практического</a:t>
                      </a:r>
                      <a:r>
                        <a:rPr sz="1800" b="1" spc="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методического</a:t>
                      </a:r>
                      <a:r>
                        <a:rPr sz="1800" b="1" spc="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контента</a:t>
                      </a:r>
                      <a:r>
                        <a:rPr sz="1800" b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b="1" spc="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педагогов</a:t>
                      </a:r>
                      <a:r>
                        <a:rPr sz="1800" b="1" spc="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800" b="1" spc="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9385" marR="137160" algn="ctr">
                        <a:lnSpc>
                          <a:spcPct val="100000"/>
                        </a:lnSpc>
                      </a:pP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типовым</a:t>
                      </a:r>
                      <a:r>
                        <a:rPr sz="1800" b="1" spc="1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вопросам</a:t>
                      </a:r>
                      <a:r>
                        <a:rPr sz="1800" b="1" spc="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проблемным</a:t>
                      </a:r>
                      <a:r>
                        <a:rPr sz="1800" b="1" spc="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ситуациям,</a:t>
                      </a:r>
                      <a:r>
                        <a:rPr sz="1800" b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возникающим</a:t>
                      </a:r>
                      <a:r>
                        <a:rPr sz="1800" b="1" spc="1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процессе</a:t>
                      </a:r>
                      <a:r>
                        <a:rPr sz="180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внедрения</a:t>
                      </a:r>
                      <a:r>
                        <a:rPr sz="1800" b="1" spc="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1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 </a:t>
                      </a:r>
                      <a:r>
                        <a:rPr sz="1800" b="1" spc="-48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1800" b="1" spc="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6922">
                <a:tc gridSpan="2"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Публичные</a:t>
                      </a:r>
                      <a:r>
                        <a:rPr sz="18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медиа</a:t>
                      </a:r>
                      <a:r>
                        <a:rPr sz="18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мероприятия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  <a:solidFill>
                      <a:srgbClr val="3035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4281">
                <a:tc gridSpan="2"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повышения</a:t>
                      </a:r>
                      <a:r>
                        <a:rPr sz="1800" b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квалификации</a:t>
                      </a:r>
                      <a:r>
                        <a:rPr sz="1800" b="1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Института</a:t>
                      </a:r>
                      <a:r>
                        <a:rPr sz="180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развития,</a:t>
                      </a:r>
                      <a:r>
                        <a:rPr sz="18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здоровья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адаптации</a:t>
                      </a:r>
                      <a:r>
                        <a:rPr sz="180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ребенка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9050">
                      <a:solidFill>
                        <a:srgbClr val="001F5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71314">
                <a:tc>
                  <a:txBody>
                    <a:bodyPr/>
                    <a:lstStyle/>
                    <a:p>
                      <a:pPr marL="916305" marR="9112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Дополнительная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профессиональная программа </a:t>
                      </a:r>
                      <a:r>
                        <a:rPr sz="1400" b="1" spc="-3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(повышению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квалификации)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«Направления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Федеральной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образовательной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дошкольного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образования»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1F5F"/>
                      </a:solidFill>
                      <a:prstDash val="solid"/>
                    </a:lnL>
                    <a:lnR w="3175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7575" marR="90995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Дополнительная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профессиональная программа </a:t>
                      </a:r>
                      <a:r>
                        <a:rPr sz="1400" b="1" spc="-3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(повышение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квалификации)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69900" marR="461009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«Просвещение родителей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(законных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представителей)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детей младенческого,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раннего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дошкольного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возрастов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3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дошкольной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образовательной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организации»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1F5F"/>
                      </a:solidFill>
                      <a:prstDash val="solid"/>
                    </a:lnL>
                    <a:lnR w="3175">
                      <a:solidFill>
                        <a:srgbClr val="001F5F"/>
                      </a:solidFill>
                      <a:prstDash val="solid"/>
                    </a:lnR>
                    <a:lnT w="1905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8704">
                <a:tc gridSpan="2"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Иная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20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r>
                        <a:rPr sz="20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</a:t>
                      </a:r>
                      <a:r>
                        <a:rPr sz="20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20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внедрению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ФОП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i="1" spc="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реализация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НИР</a:t>
                      </a:r>
                      <a:r>
                        <a:rPr sz="1200" i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«Алгоритмы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конструирования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образовательных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дошкольного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образования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i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условиях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единого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образовательного</a:t>
                      </a:r>
                      <a:r>
                        <a:rPr sz="1200" i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пространства»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60195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Рабочая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дошкольному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sz="1200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Федеральном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учебно-методическом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объединении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общему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образованию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35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056" y="7126639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8758" cy="7558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535281" y="216027"/>
            <a:ext cx="735965" cy="645795"/>
          </a:xfrm>
          <a:custGeom>
            <a:avLst/>
            <a:gdLst/>
            <a:ahLst/>
            <a:cxnLst/>
            <a:rect l="l" t="t" r="r" b="b"/>
            <a:pathLst>
              <a:path w="735965" h="645794">
                <a:moveTo>
                  <a:pt x="0" y="0"/>
                </a:moveTo>
                <a:lnTo>
                  <a:pt x="735711" y="0"/>
                </a:lnTo>
              </a:path>
              <a:path w="735965" h="645794">
                <a:moveTo>
                  <a:pt x="0" y="0"/>
                </a:moveTo>
                <a:lnTo>
                  <a:pt x="0" y="645414"/>
                </a:lnTo>
              </a:path>
              <a:path w="735965" h="645794">
                <a:moveTo>
                  <a:pt x="0" y="645414"/>
                </a:moveTo>
                <a:lnTo>
                  <a:pt x="735711" y="645414"/>
                </a:lnTo>
              </a:path>
              <a:path w="735965" h="645794">
                <a:moveTo>
                  <a:pt x="735711" y="645414"/>
                </a:moveTo>
                <a:lnTo>
                  <a:pt x="735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54" y="293789"/>
            <a:ext cx="926642" cy="51443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641460" y="1258189"/>
            <a:ext cx="4318635" cy="5908675"/>
            <a:chOff x="8641460" y="1258189"/>
            <a:chExt cx="4318635" cy="5908675"/>
          </a:xfrm>
        </p:grpSpPr>
        <p:sp>
          <p:nvSpPr>
            <p:cNvPr id="7" name="object 7"/>
            <p:cNvSpPr/>
            <p:nvPr/>
          </p:nvSpPr>
          <p:spPr>
            <a:xfrm>
              <a:off x="8641460" y="1258189"/>
              <a:ext cx="1743075" cy="1336040"/>
            </a:xfrm>
            <a:custGeom>
              <a:avLst/>
              <a:gdLst/>
              <a:ahLst/>
              <a:cxnLst/>
              <a:rect l="l" t="t" r="r" b="b"/>
              <a:pathLst>
                <a:path w="1743075" h="1336039">
                  <a:moveTo>
                    <a:pt x="1743075" y="0"/>
                  </a:moveTo>
                  <a:lnTo>
                    <a:pt x="0" y="0"/>
                  </a:lnTo>
                  <a:lnTo>
                    <a:pt x="0" y="1335659"/>
                  </a:lnTo>
                  <a:lnTo>
                    <a:pt x="1743075" y="0"/>
                  </a:lnTo>
                  <a:close/>
                </a:path>
              </a:pathLst>
            </a:custGeom>
            <a:solidFill>
              <a:srgbClr val="244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9260" y="1409077"/>
              <a:ext cx="4138168" cy="5755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1800" y="1411262"/>
              <a:ext cx="4138168" cy="575525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14884" y="2264664"/>
            <a:ext cx="7848600" cy="5050790"/>
            <a:chOff x="214884" y="2264664"/>
            <a:chExt cx="7848600" cy="505079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84" y="2264664"/>
              <a:ext cx="7848600" cy="50505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94" y="2381377"/>
              <a:ext cx="7558582" cy="48171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9994" y="2381377"/>
              <a:ext cx="7559040" cy="4817745"/>
            </a:xfrm>
            <a:custGeom>
              <a:avLst/>
              <a:gdLst/>
              <a:ahLst/>
              <a:cxnLst/>
              <a:rect l="l" t="t" r="r" b="b"/>
              <a:pathLst>
                <a:path w="7559040" h="4817745">
                  <a:moveTo>
                    <a:pt x="0" y="291084"/>
                  </a:moveTo>
                  <a:lnTo>
                    <a:pt x="3808" y="243863"/>
                  </a:lnTo>
                  <a:lnTo>
                    <a:pt x="14835" y="199070"/>
                  </a:lnTo>
                  <a:lnTo>
                    <a:pt x="32481" y="157304"/>
                  </a:lnTo>
                  <a:lnTo>
                    <a:pt x="56147" y="119164"/>
                  </a:lnTo>
                  <a:lnTo>
                    <a:pt x="85234" y="85248"/>
                  </a:lnTo>
                  <a:lnTo>
                    <a:pt x="119142" y="56156"/>
                  </a:lnTo>
                  <a:lnTo>
                    <a:pt x="157273" y="32486"/>
                  </a:lnTo>
                  <a:lnTo>
                    <a:pt x="199027" y="14837"/>
                  </a:lnTo>
                  <a:lnTo>
                    <a:pt x="243804" y="3809"/>
                  </a:lnTo>
                  <a:lnTo>
                    <a:pt x="291007" y="0"/>
                  </a:lnTo>
                  <a:lnTo>
                    <a:pt x="7267498" y="0"/>
                  </a:lnTo>
                  <a:lnTo>
                    <a:pt x="7314719" y="3809"/>
                  </a:lnTo>
                  <a:lnTo>
                    <a:pt x="7359511" y="14837"/>
                  </a:lnTo>
                  <a:lnTo>
                    <a:pt x="7401277" y="32486"/>
                  </a:lnTo>
                  <a:lnTo>
                    <a:pt x="7439418" y="56156"/>
                  </a:lnTo>
                  <a:lnTo>
                    <a:pt x="7473334" y="85248"/>
                  </a:lnTo>
                  <a:lnTo>
                    <a:pt x="7502426" y="119164"/>
                  </a:lnTo>
                  <a:lnTo>
                    <a:pt x="7526096" y="157304"/>
                  </a:lnTo>
                  <a:lnTo>
                    <a:pt x="7543745" y="199070"/>
                  </a:lnTo>
                  <a:lnTo>
                    <a:pt x="7554773" y="243863"/>
                  </a:lnTo>
                  <a:lnTo>
                    <a:pt x="7558582" y="291084"/>
                  </a:lnTo>
                  <a:lnTo>
                    <a:pt x="7558582" y="4526178"/>
                  </a:lnTo>
                  <a:lnTo>
                    <a:pt x="7554773" y="4573381"/>
                  </a:lnTo>
                  <a:lnTo>
                    <a:pt x="7543745" y="4618159"/>
                  </a:lnTo>
                  <a:lnTo>
                    <a:pt x="7526096" y="4659912"/>
                  </a:lnTo>
                  <a:lnTo>
                    <a:pt x="7502426" y="4698043"/>
                  </a:lnTo>
                  <a:lnTo>
                    <a:pt x="7473334" y="4731951"/>
                  </a:lnTo>
                  <a:lnTo>
                    <a:pt x="7439418" y="4761038"/>
                  </a:lnTo>
                  <a:lnTo>
                    <a:pt x="7401277" y="4784704"/>
                  </a:lnTo>
                  <a:lnTo>
                    <a:pt x="7359511" y="4802350"/>
                  </a:lnTo>
                  <a:lnTo>
                    <a:pt x="7314719" y="4813377"/>
                  </a:lnTo>
                  <a:lnTo>
                    <a:pt x="7267498" y="4817186"/>
                  </a:lnTo>
                  <a:lnTo>
                    <a:pt x="291007" y="4817186"/>
                  </a:lnTo>
                  <a:lnTo>
                    <a:pt x="243804" y="4813377"/>
                  </a:lnTo>
                  <a:lnTo>
                    <a:pt x="199027" y="4802350"/>
                  </a:lnTo>
                  <a:lnTo>
                    <a:pt x="157273" y="4784704"/>
                  </a:lnTo>
                  <a:lnTo>
                    <a:pt x="119142" y="4761038"/>
                  </a:lnTo>
                  <a:lnTo>
                    <a:pt x="85234" y="4731951"/>
                  </a:lnTo>
                  <a:lnTo>
                    <a:pt x="56147" y="4698043"/>
                  </a:lnTo>
                  <a:lnTo>
                    <a:pt x="32481" y="4659912"/>
                  </a:lnTo>
                  <a:lnTo>
                    <a:pt x="14835" y="4618159"/>
                  </a:lnTo>
                  <a:lnTo>
                    <a:pt x="3808" y="4573381"/>
                  </a:lnTo>
                  <a:lnTo>
                    <a:pt x="0" y="4526178"/>
                  </a:lnTo>
                  <a:lnTo>
                    <a:pt x="0" y="291084"/>
                  </a:lnTo>
                  <a:close/>
                </a:path>
              </a:pathLst>
            </a:custGeom>
            <a:ln w="6350">
              <a:solidFill>
                <a:srgbClr val="ABC0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004" y="2553868"/>
              <a:ext cx="993597" cy="8647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995" y="5219966"/>
              <a:ext cx="1123556" cy="13831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001" y="6300000"/>
              <a:ext cx="856081" cy="7711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841" y="3777119"/>
              <a:ext cx="1035723" cy="9014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9486" y="2759202"/>
              <a:ext cx="184150" cy="1841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4473" y="2761361"/>
              <a:ext cx="5559806" cy="2388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4026" y="3065272"/>
              <a:ext cx="2368296" cy="2388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39666" y="3068573"/>
              <a:ext cx="1564005" cy="239395"/>
            </a:xfrm>
            <a:custGeom>
              <a:avLst/>
              <a:gdLst/>
              <a:ahLst/>
              <a:cxnLst/>
              <a:rect l="l" t="t" r="r" b="b"/>
              <a:pathLst>
                <a:path w="1564004" h="239395">
                  <a:moveTo>
                    <a:pt x="141605" y="108458"/>
                  </a:moveTo>
                  <a:lnTo>
                    <a:pt x="0" y="108204"/>
                  </a:lnTo>
                  <a:lnTo>
                    <a:pt x="0" y="126238"/>
                  </a:lnTo>
                  <a:lnTo>
                    <a:pt x="141478" y="126365"/>
                  </a:lnTo>
                  <a:lnTo>
                    <a:pt x="141605" y="108458"/>
                  </a:lnTo>
                  <a:close/>
                </a:path>
                <a:path w="1564004" h="239395">
                  <a:moveTo>
                    <a:pt x="358140" y="183642"/>
                  </a:moveTo>
                  <a:lnTo>
                    <a:pt x="320675" y="122936"/>
                  </a:lnTo>
                  <a:lnTo>
                    <a:pt x="312064" y="110490"/>
                  </a:lnTo>
                  <a:lnTo>
                    <a:pt x="303415" y="100901"/>
                  </a:lnTo>
                  <a:lnTo>
                    <a:pt x="300024" y="98298"/>
                  </a:lnTo>
                  <a:lnTo>
                    <a:pt x="294678" y="94183"/>
                  </a:lnTo>
                  <a:lnTo>
                    <a:pt x="285877" y="90297"/>
                  </a:lnTo>
                  <a:lnTo>
                    <a:pt x="291846" y="87884"/>
                  </a:lnTo>
                  <a:lnTo>
                    <a:pt x="296799" y="84709"/>
                  </a:lnTo>
                  <a:lnTo>
                    <a:pt x="300697" y="81153"/>
                  </a:lnTo>
                  <a:lnTo>
                    <a:pt x="301117" y="80772"/>
                  </a:lnTo>
                  <a:lnTo>
                    <a:pt x="304444" y="76682"/>
                  </a:lnTo>
                  <a:lnTo>
                    <a:pt x="308178" y="70396"/>
                  </a:lnTo>
                  <a:lnTo>
                    <a:pt x="312204" y="62103"/>
                  </a:lnTo>
                  <a:lnTo>
                    <a:pt x="316611" y="51562"/>
                  </a:lnTo>
                  <a:lnTo>
                    <a:pt x="320205" y="43281"/>
                  </a:lnTo>
                  <a:lnTo>
                    <a:pt x="339217" y="22225"/>
                  </a:lnTo>
                  <a:lnTo>
                    <a:pt x="349123" y="22225"/>
                  </a:lnTo>
                  <a:lnTo>
                    <a:pt x="354076" y="22479"/>
                  </a:lnTo>
                  <a:lnTo>
                    <a:pt x="356616" y="22479"/>
                  </a:lnTo>
                  <a:lnTo>
                    <a:pt x="356616" y="22225"/>
                  </a:lnTo>
                  <a:lnTo>
                    <a:pt x="356616" y="1524"/>
                  </a:lnTo>
                  <a:lnTo>
                    <a:pt x="356108" y="1397"/>
                  </a:lnTo>
                  <a:lnTo>
                    <a:pt x="351282" y="1270"/>
                  </a:lnTo>
                  <a:lnTo>
                    <a:pt x="334645" y="1270"/>
                  </a:lnTo>
                  <a:lnTo>
                    <a:pt x="328041" y="2921"/>
                  </a:lnTo>
                  <a:lnTo>
                    <a:pt x="321945" y="6350"/>
                  </a:lnTo>
                  <a:lnTo>
                    <a:pt x="315849" y="9652"/>
                  </a:lnTo>
                  <a:lnTo>
                    <a:pt x="295402" y="43942"/>
                  </a:lnTo>
                  <a:lnTo>
                    <a:pt x="290398" y="55016"/>
                  </a:lnTo>
                  <a:lnTo>
                    <a:pt x="265938" y="81153"/>
                  </a:lnTo>
                  <a:lnTo>
                    <a:pt x="255016" y="81153"/>
                  </a:lnTo>
                  <a:lnTo>
                    <a:pt x="255016" y="1270"/>
                  </a:lnTo>
                  <a:lnTo>
                    <a:pt x="231013" y="1270"/>
                  </a:lnTo>
                  <a:lnTo>
                    <a:pt x="230759" y="183515"/>
                  </a:lnTo>
                  <a:lnTo>
                    <a:pt x="254762" y="183515"/>
                  </a:lnTo>
                  <a:lnTo>
                    <a:pt x="254889" y="98298"/>
                  </a:lnTo>
                  <a:lnTo>
                    <a:pt x="263906" y="98298"/>
                  </a:lnTo>
                  <a:lnTo>
                    <a:pt x="291782" y="124637"/>
                  </a:lnTo>
                  <a:lnTo>
                    <a:pt x="328168" y="183642"/>
                  </a:lnTo>
                  <a:lnTo>
                    <a:pt x="358140" y="183642"/>
                  </a:lnTo>
                  <a:close/>
                </a:path>
                <a:path w="1564004" h="239395">
                  <a:moveTo>
                    <a:pt x="490728" y="115951"/>
                  </a:moveTo>
                  <a:lnTo>
                    <a:pt x="489648" y="101092"/>
                  </a:lnTo>
                  <a:lnTo>
                    <a:pt x="486435" y="87934"/>
                  </a:lnTo>
                  <a:lnTo>
                    <a:pt x="481076" y="76466"/>
                  </a:lnTo>
                  <a:lnTo>
                    <a:pt x="474065" y="67310"/>
                  </a:lnTo>
                  <a:lnTo>
                    <a:pt x="473583" y="66675"/>
                  </a:lnTo>
                  <a:lnTo>
                    <a:pt x="467702" y="61734"/>
                  </a:lnTo>
                  <a:lnTo>
                    <a:pt x="467702" y="117729"/>
                  </a:lnTo>
                  <a:lnTo>
                    <a:pt x="467042" y="129222"/>
                  </a:lnTo>
                  <a:lnTo>
                    <a:pt x="444144" y="165188"/>
                  </a:lnTo>
                  <a:lnTo>
                    <a:pt x="428879" y="168275"/>
                  </a:lnTo>
                  <a:lnTo>
                    <a:pt x="420852" y="167500"/>
                  </a:lnTo>
                  <a:lnTo>
                    <a:pt x="392772" y="139915"/>
                  </a:lnTo>
                  <a:lnTo>
                    <a:pt x="390017" y="117729"/>
                  </a:lnTo>
                  <a:lnTo>
                    <a:pt x="390779" y="105854"/>
                  </a:lnTo>
                  <a:lnTo>
                    <a:pt x="413664" y="70446"/>
                  </a:lnTo>
                  <a:lnTo>
                    <a:pt x="429006" y="67310"/>
                  </a:lnTo>
                  <a:lnTo>
                    <a:pt x="436956" y="68110"/>
                  </a:lnTo>
                  <a:lnTo>
                    <a:pt x="464972" y="95554"/>
                  </a:lnTo>
                  <a:lnTo>
                    <a:pt x="467702" y="117729"/>
                  </a:lnTo>
                  <a:lnTo>
                    <a:pt x="467702" y="61734"/>
                  </a:lnTo>
                  <a:lnTo>
                    <a:pt x="464286" y="58851"/>
                  </a:lnTo>
                  <a:lnTo>
                    <a:pt x="453771" y="53251"/>
                  </a:lnTo>
                  <a:lnTo>
                    <a:pt x="441998" y="49898"/>
                  </a:lnTo>
                  <a:lnTo>
                    <a:pt x="429006" y="48768"/>
                  </a:lnTo>
                  <a:lnTo>
                    <a:pt x="417258" y="49682"/>
                  </a:lnTo>
                  <a:lnTo>
                    <a:pt x="378561" y="73406"/>
                  </a:lnTo>
                  <a:lnTo>
                    <a:pt x="367030" y="117729"/>
                  </a:lnTo>
                  <a:lnTo>
                    <a:pt x="368096" y="133426"/>
                  </a:lnTo>
                  <a:lnTo>
                    <a:pt x="384048" y="168910"/>
                  </a:lnTo>
                  <a:lnTo>
                    <a:pt x="428879" y="186690"/>
                  </a:lnTo>
                  <a:lnTo>
                    <a:pt x="437349" y="186194"/>
                  </a:lnTo>
                  <a:lnTo>
                    <a:pt x="473621" y="169011"/>
                  </a:lnTo>
                  <a:lnTo>
                    <a:pt x="490245" y="128028"/>
                  </a:lnTo>
                  <a:lnTo>
                    <a:pt x="490728" y="115951"/>
                  </a:lnTo>
                  <a:close/>
                </a:path>
                <a:path w="1564004" h="239395">
                  <a:moveTo>
                    <a:pt x="624078" y="52070"/>
                  </a:moveTo>
                  <a:lnTo>
                    <a:pt x="601726" y="52070"/>
                  </a:lnTo>
                  <a:lnTo>
                    <a:pt x="601599" y="106934"/>
                  </a:lnTo>
                  <a:lnTo>
                    <a:pt x="539623" y="106807"/>
                  </a:lnTo>
                  <a:lnTo>
                    <a:pt x="539750" y="51943"/>
                  </a:lnTo>
                  <a:lnTo>
                    <a:pt x="517398" y="51943"/>
                  </a:lnTo>
                  <a:lnTo>
                    <a:pt x="517144" y="183896"/>
                  </a:lnTo>
                  <a:lnTo>
                    <a:pt x="539496" y="183896"/>
                  </a:lnTo>
                  <a:lnTo>
                    <a:pt x="539623" y="125349"/>
                  </a:lnTo>
                  <a:lnTo>
                    <a:pt x="601599" y="125476"/>
                  </a:lnTo>
                  <a:lnTo>
                    <a:pt x="601599" y="184023"/>
                  </a:lnTo>
                  <a:lnTo>
                    <a:pt x="623951" y="184023"/>
                  </a:lnTo>
                  <a:lnTo>
                    <a:pt x="624001" y="125349"/>
                  </a:lnTo>
                  <a:lnTo>
                    <a:pt x="624014" y="106934"/>
                  </a:lnTo>
                  <a:lnTo>
                    <a:pt x="624078" y="52070"/>
                  </a:lnTo>
                  <a:close/>
                </a:path>
                <a:path w="1564004" h="239395">
                  <a:moveTo>
                    <a:pt x="778637" y="165862"/>
                  </a:moveTo>
                  <a:lnTo>
                    <a:pt x="764286" y="165862"/>
                  </a:lnTo>
                  <a:lnTo>
                    <a:pt x="764286" y="165735"/>
                  </a:lnTo>
                  <a:lnTo>
                    <a:pt x="764413" y="52197"/>
                  </a:lnTo>
                  <a:lnTo>
                    <a:pt x="742061" y="52197"/>
                  </a:lnTo>
                  <a:lnTo>
                    <a:pt x="741934" y="165735"/>
                  </a:lnTo>
                  <a:lnTo>
                    <a:pt x="679958" y="165735"/>
                  </a:lnTo>
                  <a:lnTo>
                    <a:pt x="680212" y="52070"/>
                  </a:lnTo>
                  <a:lnTo>
                    <a:pt x="657860" y="52070"/>
                  </a:lnTo>
                  <a:lnTo>
                    <a:pt x="657606" y="184023"/>
                  </a:lnTo>
                  <a:lnTo>
                    <a:pt x="760222" y="184150"/>
                  </a:lnTo>
                  <a:lnTo>
                    <a:pt x="760222" y="221615"/>
                  </a:lnTo>
                  <a:lnTo>
                    <a:pt x="778637" y="221615"/>
                  </a:lnTo>
                  <a:lnTo>
                    <a:pt x="778637" y="165862"/>
                  </a:lnTo>
                  <a:close/>
                </a:path>
                <a:path w="1564004" h="239395">
                  <a:moveTo>
                    <a:pt x="914781" y="118237"/>
                  </a:moveTo>
                  <a:lnTo>
                    <a:pt x="913942" y="105664"/>
                  </a:lnTo>
                  <a:lnTo>
                    <a:pt x="913752" y="102781"/>
                  </a:lnTo>
                  <a:lnTo>
                    <a:pt x="910653" y="89179"/>
                  </a:lnTo>
                  <a:lnTo>
                    <a:pt x="905446" y="77393"/>
                  </a:lnTo>
                  <a:lnTo>
                    <a:pt x="898423" y="67818"/>
                  </a:lnTo>
                  <a:lnTo>
                    <a:pt x="898144" y="67437"/>
                  </a:lnTo>
                  <a:lnTo>
                    <a:pt x="891159" y="61315"/>
                  </a:lnTo>
                  <a:lnTo>
                    <a:pt x="891159" y="105664"/>
                  </a:lnTo>
                  <a:lnTo>
                    <a:pt x="817499" y="105664"/>
                  </a:lnTo>
                  <a:lnTo>
                    <a:pt x="840892" y="70345"/>
                  </a:lnTo>
                  <a:lnTo>
                    <a:pt x="855091" y="67818"/>
                  </a:lnTo>
                  <a:lnTo>
                    <a:pt x="863180" y="68630"/>
                  </a:lnTo>
                  <a:lnTo>
                    <a:pt x="890130" y="97891"/>
                  </a:lnTo>
                  <a:lnTo>
                    <a:pt x="891159" y="105664"/>
                  </a:lnTo>
                  <a:lnTo>
                    <a:pt x="891159" y="61315"/>
                  </a:lnTo>
                  <a:lnTo>
                    <a:pt x="889139" y="59537"/>
                  </a:lnTo>
                  <a:lnTo>
                    <a:pt x="878916" y="53898"/>
                  </a:lnTo>
                  <a:lnTo>
                    <a:pt x="867473" y="50533"/>
                  </a:lnTo>
                  <a:lnTo>
                    <a:pt x="854837" y="49403"/>
                  </a:lnTo>
                  <a:lnTo>
                    <a:pt x="841832" y="50558"/>
                  </a:lnTo>
                  <a:lnTo>
                    <a:pt x="802855" y="77851"/>
                  </a:lnTo>
                  <a:lnTo>
                    <a:pt x="793115" y="119380"/>
                  </a:lnTo>
                  <a:lnTo>
                    <a:pt x="794156" y="134581"/>
                  </a:lnTo>
                  <a:lnTo>
                    <a:pt x="810006" y="169418"/>
                  </a:lnTo>
                  <a:lnTo>
                    <a:pt x="855980" y="187325"/>
                  </a:lnTo>
                  <a:lnTo>
                    <a:pt x="866902" y="186639"/>
                  </a:lnTo>
                  <a:lnTo>
                    <a:pt x="901395" y="168910"/>
                  </a:lnTo>
                  <a:lnTo>
                    <a:pt x="906183" y="162750"/>
                  </a:lnTo>
                  <a:lnTo>
                    <a:pt x="910678" y="154330"/>
                  </a:lnTo>
                  <a:lnTo>
                    <a:pt x="914019" y="144780"/>
                  </a:lnTo>
                  <a:lnTo>
                    <a:pt x="890905" y="141859"/>
                  </a:lnTo>
                  <a:lnTo>
                    <a:pt x="887476" y="151384"/>
                  </a:lnTo>
                  <a:lnTo>
                    <a:pt x="882904" y="158242"/>
                  </a:lnTo>
                  <a:lnTo>
                    <a:pt x="871347" y="166751"/>
                  </a:lnTo>
                  <a:lnTo>
                    <a:pt x="864235" y="168910"/>
                  </a:lnTo>
                  <a:lnTo>
                    <a:pt x="856107" y="168910"/>
                  </a:lnTo>
                  <a:lnTo>
                    <a:pt x="819950" y="143230"/>
                  </a:lnTo>
                  <a:lnTo>
                    <a:pt x="816229" y="123952"/>
                  </a:lnTo>
                  <a:lnTo>
                    <a:pt x="914654" y="124206"/>
                  </a:lnTo>
                  <a:lnTo>
                    <a:pt x="914654" y="123952"/>
                  </a:lnTo>
                  <a:lnTo>
                    <a:pt x="914781" y="118237"/>
                  </a:lnTo>
                  <a:close/>
                </a:path>
                <a:path w="1564004" h="239395">
                  <a:moveTo>
                    <a:pt x="1046734" y="52578"/>
                  </a:moveTo>
                  <a:lnTo>
                    <a:pt x="942594" y="52451"/>
                  </a:lnTo>
                  <a:lnTo>
                    <a:pt x="942340" y="184404"/>
                  </a:lnTo>
                  <a:lnTo>
                    <a:pt x="964692" y="184531"/>
                  </a:lnTo>
                  <a:lnTo>
                    <a:pt x="964946" y="70993"/>
                  </a:lnTo>
                  <a:lnTo>
                    <a:pt x="1024255" y="71120"/>
                  </a:lnTo>
                  <a:lnTo>
                    <a:pt x="1024128" y="184531"/>
                  </a:lnTo>
                  <a:lnTo>
                    <a:pt x="1046480" y="184658"/>
                  </a:lnTo>
                  <a:lnTo>
                    <a:pt x="1046695" y="70993"/>
                  </a:lnTo>
                  <a:lnTo>
                    <a:pt x="1046734" y="52578"/>
                  </a:lnTo>
                  <a:close/>
                </a:path>
                <a:path w="1564004" h="239395">
                  <a:moveTo>
                    <a:pt x="1200785" y="166370"/>
                  </a:moveTo>
                  <a:lnTo>
                    <a:pt x="1186434" y="166370"/>
                  </a:lnTo>
                  <a:lnTo>
                    <a:pt x="1186561" y="52832"/>
                  </a:lnTo>
                  <a:lnTo>
                    <a:pt x="1164209" y="52832"/>
                  </a:lnTo>
                  <a:lnTo>
                    <a:pt x="1164082" y="166370"/>
                  </a:lnTo>
                  <a:lnTo>
                    <a:pt x="1102106" y="166243"/>
                  </a:lnTo>
                  <a:lnTo>
                    <a:pt x="1102360" y="52705"/>
                  </a:lnTo>
                  <a:lnTo>
                    <a:pt x="1080008" y="52705"/>
                  </a:lnTo>
                  <a:lnTo>
                    <a:pt x="1079754" y="184658"/>
                  </a:lnTo>
                  <a:lnTo>
                    <a:pt x="1182370" y="184785"/>
                  </a:lnTo>
                  <a:lnTo>
                    <a:pt x="1182370" y="222250"/>
                  </a:lnTo>
                  <a:lnTo>
                    <a:pt x="1200785" y="222250"/>
                  </a:lnTo>
                  <a:lnTo>
                    <a:pt x="1200785" y="166370"/>
                  </a:lnTo>
                  <a:close/>
                </a:path>
                <a:path w="1564004" h="239395">
                  <a:moveTo>
                    <a:pt x="1334389" y="53086"/>
                  </a:moveTo>
                  <a:lnTo>
                    <a:pt x="1310259" y="52959"/>
                  </a:lnTo>
                  <a:lnTo>
                    <a:pt x="1248156" y="153543"/>
                  </a:lnTo>
                  <a:lnTo>
                    <a:pt x="1248283" y="52959"/>
                  </a:lnTo>
                  <a:lnTo>
                    <a:pt x="1225931" y="52832"/>
                  </a:lnTo>
                  <a:lnTo>
                    <a:pt x="1225677" y="184912"/>
                  </a:lnTo>
                  <a:lnTo>
                    <a:pt x="1249807" y="184912"/>
                  </a:lnTo>
                  <a:lnTo>
                    <a:pt x="1269288" y="153543"/>
                  </a:lnTo>
                  <a:lnTo>
                    <a:pt x="1311910" y="84963"/>
                  </a:lnTo>
                  <a:lnTo>
                    <a:pt x="1311783" y="185039"/>
                  </a:lnTo>
                  <a:lnTo>
                    <a:pt x="1334135" y="185039"/>
                  </a:lnTo>
                  <a:lnTo>
                    <a:pt x="1334325" y="84963"/>
                  </a:lnTo>
                  <a:lnTo>
                    <a:pt x="1334389" y="53086"/>
                  </a:lnTo>
                  <a:close/>
                </a:path>
                <a:path w="1564004" h="239395">
                  <a:moveTo>
                    <a:pt x="1471549" y="53213"/>
                  </a:moveTo>
                  <a:lnTo>
                    <a:pt x="1449197" y="53174"/>
                  </a:lnTo>
                  <a:lnTo>
                    <a:pt x="1449197" y="71755"/>
                  </a:lnTo>
                  <a:lnTo>
                    <a:pt x="1449197" y="115316"/>
                  </a:lnTo>
                  <a:lnTo>
                    <a:pt x="1424432" y="115316"/>
                  </a:lnTo>
                  <a:lnTo>
                    <a:pt x="1414475" y="114973"/>
                  </a:lnTo>
                  <a:lnTo>
                    <a:pt x="1385824" y="100203"/>
                  </a:lnTo>
                  <a:lnTo>
                    <a:pt x="1385824" y="86868"/>
                  </a:lnTo>
                  <a:lnTo>
                    <a:pt x="1417447" y="71628"/>
                  </a:lnTo>
                  <a:lnTo>
                    <a:pt x="1449197" y="71755"/>
                  </a:lnTo>
                  <a:lnTo>
                    <a:pt x="1449197" y="53174"/>
                  </a:lnTo>
                  <a:lnTo>
                    <a:pt x="1410335" y="53086"/>
                  </a:lnTo>
                  <a:lnTo>
                    <a:pt x="1369949" y="69494"/>
                  </a:lnTo>
                  <a:lnTo>
                    <a:pt x="1363091" y="91567"/>
                  </a:lnTo>
                  <a:lnTo>
                    <a:pt x="1363662" y="98679"/>
                  </a:lnTo>
                  <a:lnTo>
                    <a:pt x="1391754" y="129336"/>
                  </a:lnTo>
                  <a:lnTo>
                    <a:pt x="1400683" y="131191"/>
                  </a:lnTo>
                  <a:lnTo>
                    <a:pt x="1395222" y="133121"/>
                  </a:lnTo>
                  <a:lnTo>
                    <a:pt x="1389735" y="136817"/>
                  </a:lnTo>
                  <a:lnTo>
                    <a:pt x="1384223" y="142265"/>
                  </a:lnTo>
                  <a:lnTo>
                    <a:pt x="1378712" y="149479"/>
                  </a:lnTo>
                  <a:lnTo>
                    <a:pt x="1354455" y="185039"/>
                  </a:lnTo>
                  <a:lnTo>
                    <a:pt x="1382268" y="185039"/>
                  </a:lnTo>
                  <a:lnTo>
                    <a:pt x="1401826" y="156210"/>
                  </a:lnTo>
                  <a:lnTo>
                    <a:pt x="1407007" y="148844"/>
                  </a:lnTo>
                  <a:lnTo>
                    <a:pt x="1428369" y="133731"/>
                  </a:lnTo>
                  <a:lnTo>
                    <a:pt x="1449197" y="133731"/>
                  </a:lnTo>
                  <a:lnTo>
                    <a:pt x="1449070" y="185166"/>
                  </a:lnTo>
                  <a:lnTo>
                    <a:pt x="1471295" y="185166"/>
                  </a:lnTo>
                  <a:lnTo>
                    <a:pt x="1471383" y="133731"/>
                  </a:lnTo>
                  <a:lnTo>
                    <a:pt x="1471422" y="115316"/>
                  </a:lnTo>
                  <a:lnTo>
                    <a:pt x="1471510" y="71628"/>
                  </a:lnTo>
                  <a:lnTo>
                    <a:pt x="1471549" y="53213"/>
                  </a:lnTo>
                  <a:close/>
                </a:path>
                <a:path w="1564004" h="239395">
                  <a:moveTo>
                    <a:pt x="1563497" y="119380"/>
                  </a:moveTo>
                  <a:lnTo>
                    <a:pt x="1558137" y="76365"/>
                  </a:lnTo>
                  <a:lnTo>
                    <a:pt x="1539811" y="31267"/>
                  </a:lnTo>
                  <a:lnTo>
                    <a:pt x="1519555" y="0"/>
                  </a:lnTo>
                  <a:lnTo>
                    <a:pt x="1503426" y="0"/>
                  </a:lnTo>
                  <a:lnTo>
                    <a:pt x="1510372" y="12128"/>
                  </a:lnTo>
                  <a:lnTo>
                    <a:pt x="1516024" y="22377"/>
                  </a:lnTo>
                  <a:lnTo>
                    <a:pt x="1532864" y="63792"/>
                  </a:lnTo>
                  <a:lnTo>
                    <a:pt x="1540167" y="107772"/>
                  </a:lnTo>
                  <a:lnTo>
                    <a:pt x="1540510" y="119380"/>
                  </a:lnTo>
                  <a:lnTo>
                    <a:pt x="1538097" y="149275"/>
                  </a:lnTo>
                  <a:lnTo>
                    <a:pt x="1531073" y="179120"/>
                  </a:lnTo>
                  <a:lnTo>
                    <a:pt x="1519428" y="208953"/>
                  </a:lnTo>
                  <a:lnTo>
                    <a:pt x="1503172" y="238760"/>
                  </a:lnTo>
                  <a:lnTo>
                    <a:pt x="1519174" y="238887"/>
                  </a:lnTo>
                  <a:lnTo>
                    <a:pt x="1543723" y="199351"/>
                  </a:lnTo>
                  <a:lnTo>
                    <a:pt x="1560258" y="152336"/>
                  </a:lnTo>
                  <a:lnTo>
                    <a:pt x="1562684" y="136004"/>
                  </a:lnTo>
                  <a:lnTo>
                    <a:pt x="1563497" y="11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7834" y="3978402"/>
              <a:ext cx="184022" cy="1841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3044" y="3978910"/>
              <a:ext cx="5036820" cy="2404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92248" y="4283583"/>
              <a:ext cx="3098800" cy="237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6945" y="4588002"/>
              <a:ext cx="184150" cy="1841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2282" y="4588637"/>
              <a:ext cx="5394198" cy="2387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5675" y="5502402"/>
              <a:ext cx="184150" cy="1841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0791" y="5504561"/>
              <a:ext cx="3743705" cy="22326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95043" y="5558282"/>
              <a:ext cx="5184775" cy="484505"/>
            </a:xfrm>
            <a:custGeom>
              <a:avLst/>
              <a:gdLst/>
              <a:ahLst/>
              <a:cxnLst/>
              <a:rect l="l" t="t" r="r" b="b"/>
              <a:pathLst>
                <a:path w="5184775" h="484504">
                  <a:moveTo>
                    <a:pt x="107315" y="301371"/>
                  </a:moveTo>
                  <a:lnTo>
                    <a:pt x="127" y="301244"/>
                  </a:lnTo>
                  <a:lnTo>
                    <a:pt x="0" y="319786"/>
                  </a:lnTo>
                  <a:lnTo>
                    <a:pt x="42545" y="319786"/>
                  </a:lnTo>
                  <a:lnTo>
                    <a:pt x="42418" y="433324"/>
                  </a:lnTo>
                  <a:lnTo>
                    <a:pt x="64643" y="433324"/>
                  </a:lnTo>
                  <a:lnTo>
                    <a:pt x="64770" y="319913"/>
                  </a:lnTo>
                  <a:lnTo>
                    <a:pt x="107315" y="319913"/>
                  </a:lnTo>
                  <a:lnTo>
                    <a:pt x="107315" y="301371"/>
                  </a:lnTo>
                  <a:close/>
                </a:path>
                <a:path w="5184775" h="484504">
                  <a:moveTo>
                    <a:pt x="242430" y="366395"/>
                  </a:moveTo>
                  <a:lnTo>
                    <a:pt x="232244" y="324383"/>
                  </a:lnTo>
                  <a:lnTo>
                    <a:pt x="219583" y="309753"/>
                  </a:lnTo>
                  <a:lnTo>
                    <a:pt x="219583" y="366395"/>
                  </a:lnTo>
                  <a:lnTo>
                    <a:pt x="218909" y="378777"/>
                  </a:lnTo>
                  <a:lnTo>
                    <a:pt x="197192" y="414947"/>
                  </a:lnTo>
                  <a:lnTo>
                    <a:pt x="183388" y="418084"/>
                  </a:lnTo>
                  <a:lnTo>
                    <a:pt x="176314" y="417322"/>
                  </a:lnTo>
                  <a:lnTo>
                    <a:pt x="148717" y="380111"/>
                  </a:lnTo>
                  <a:lnTo>
                    <a:pt x="148082" y="368173"/>
                  </a:lnTo>
                  <a:lnTo>
                    <a:pt x="148767" y="356196"/>
                  </a:lnTo>
                  <a:lnTo>
                    <a:pt x="171018" y="319328"/>
                  </a:lnTo>
                  <a:lnTo>
                    <a:pt x="184531" y="316103"/>
                  </a:lnTo>
                  <a:lnTo>
                    <a:pt x="191427" y="316890"/>
                  </a:lnTo>
                  <a:lnTo>
                    <a:pt x="218935" y="354609"/>
                  </a:lnTo>
                  <a:lnTo>
                    <a:pt x="219583" y="366395"/>
                  </a:lnTo>
                  <a:lnTo>
                    <a:pt x="219583" y="309753"/>
                  </a:lnTo>
                  <a:lnTo>
                    <a:pt x="186563" y="298577"/>
                  </a:lnTo>
                  <a:lnTo>
                    <a:pt x="178054" y="298577"/>
                  </a:lnTo>
                  <a:lnTo>
                    <a:pt x="148336" y="318643"/>
                  </a:lnTo>
                  <a:lnTo>
                    <a:pt x="148336" y="301498"/>
                  </a:lnTo>
                  <a:lnTo>
                    <a:pt x="128016" y="301371"/>
                  </a:lnTo>
                  <a:lnTo>
                    <a:pt x="127762" y="483997"/>
                  </a:lnTo>
                  <a:lnTo>
                    <a:pt x="150114" y="483997"/>
                  </a:lnTo>
                  <a:lnTo>
                    <a:pt x="150114" y="419735"/>
                  </a:lnTo>
                  <a:lnTo>
                    <a:pt x="153924" y="424561"/>
                  </a:lnTo>
                  <a:lnTo>
                    <a:pt x="158877" y="428498"/>
                  </a:lnTo>
                  <a:lnTo>
                    <a:pt x="164719" y="431673"/>
                  </a:lnTo>
                  <a:lnTo>
                    <a:pt x="170688" y="434848"/>
                  </a:lnTo>
                  <a:lnTo>
                    <a:pt x="177292" y="436499"/>
                  </a:lnTo>
                  <a:lnTo>
                    <a:pt x="184785" y="436499"/>
                  </a:lnTo>
                  <a:lnTo>
                    <a:pt x="220510" y="423100"/>
                  </a:lnTo>
                  <a:lnTo>
                    <a:pt x="225501" y="418084"/>
                  </a:lnTo>
                  <a:lnTo>
                    <a:pt x="226199" y="417385"/>
                  </a:lnTo>
                  <a:lnTo>
                    <a:pt x="241985" y="376453"/>
                  </a:lnTo>
                  <a:lnTo>
                    <a:pt x="242430" y="366395"/>
                  </a:lnTo>
                  <a:close/>
                </a:path>
                <a:path w="5184775" h="484504">
                  <a:moveTo>
                    <a:pt x="383413" y="433705"/>
                  </a:moveTo>
                  <a:lnTo>
                    <a:pt x="376555" y="394335"/>
                  </a:lnTo>
                  <a:lnTo>
                    <a:pt x="376440" y="381127"/>
                  </a:lnTo>
                  <a:lnTo>
                    <a:pt x="376466" y="367538"/>
                  </a:lnTo>
                  <a:lnTo>
                    <a:pt x="376555" y="338709"/>
                  </a:lnTo>
                  <a:lnTo>
                    <a:pt x="376174" y="331851"/>
                  </a:lnTo>
                  <a:lnTo>
                    <a:pt x="374142" y="321818"/>
                  </a:lnTo>
                  <a:lnTo>
                    <a:pt x="371970" y="317246"/>
                  </a:lnTo>
                  <a:lnTo>
                    <a:pt x="371729" y="316738"/>
                  </a:lnTo>
                  <a:lnTo>
                    <a:pt x="368427" y="312801"/>
                  </a:lnTo>
                  <a:lnTo>
                    <a:pt x="365125" y="308737"/>
                  </a:lnTo>
                  <a:lnTo>
                    <a:pt x="360045" y="305435"/>
                  </a:lnTo>
                  <a:lnTo>
                    <a:pt x="325501" y="298704"/>
                  </a:lnTo>
                  <a:lnTo>
                    <a:pt x="317258" y="298996"/>
                  </a:lnTo>
                  <a:lnTo>
                    <a:pt x="280289" y="310896"/>
                  </a:lnTo>
                  <a:lnTo>
                    <a:pt x="265938" y="339217"/>
                  </a:lnTo>
                  <a:lnTo>
                    <a:pt x="287782" y="342265"/>
                  </a:lnTo>
                  <a:lnTo>
                    <a:pt x="290195" y="332867"/>
                  </a:lnTo>
                  <a:lnTo>
                    <a:pt x="293878" y="326390"/>
                  </a:lnTo>
                  <a:lnTo>
                    <a:pt x="298958" y="322707"/>
                  </a:lnTo>
                  <a:lnTo>
                    <a:pt x="303911" y="319024"/>
                  </a:lnTo>
                  <a:lnTo>
                    <a:pt x="311658" y="317246"/>
                  </a:lnTo>
                  <a:lnTo>
                    <a:pt x="322199" y="317246"/>
                  </a:lnTo>
                  <a:lnTo>
                    <a:pt x="330149" y="317728"/>
                  </a:lnTo>
                  <a:lnTo>
                    <a:pt x="354076" y="335026"/>
                  </a:lnTo>
                  <a:lnTo>
                    <a:pt x="353872" y="348615"/>
                  </a:lnTo>
                  <a:lnTo>
                    <a:pt x="353822" y="350024"/>
                  </a:lnTo>
                  <a:lnTo>
                    <a:pt x="353822" y="367538"/>
                  </a:lnTo>
                  <a:lnTo>
                    <a:pt x="353822" y="385572"/>
                  </a:lnTo>
                  <a:lnTo>
                    <a:pt x="352552" y="392938"/>
                  </a:lnTo>
                  <a:lnTo>
                    <a:pt x="321056" y="419100"/>
                  </a:lnTo>
                  <a:lnTo>
                    <a:pt x="303657" y="419100"/>
                  </a:lnTo>
                  <a:lnTo>
                    <a:pt x="297053" y="417068"/>
                  </a:lnTo>
                  <a:lnTo>
                    <a:pt x="292608" y="413131"/>
                  </a:lnTo>
                  <a:lnTo>
                    <a:pt x="288036" y="409194"/>
                  </a:lnTo>
                  <a:lnTo>
                    <a:pt x="285877" y="404114"/>
                  </a:lnTo>
                  <a:lnTo>
                    <a:pt x="285877" y="394335"/>
                  </a:lnTo>
                  <a:lnTo>
                    <a:pt x="317246" y="375920"/>
                  </a:lnTo>
                  <a:lnTo>
                    <a:pt x="328676" y="374116"/>
                  </a:lnTo>
                  <a:lnTo>
                    <a:pt x="338582" y="372110"/>
                  </a:lnTo>
                  <a:lnTo>
                    <a:pt x="346964" y="369925"/>
                  </a:lnTo>
                  <a:lnTo>
                    <a:pt x="353822" y="367538"/>
                  </a:lnTo>
                  <a:lnTo>
                    <a:pt x="353822" y="350024"/>
                  </a:lnTo>
                  <a:lnTo>
                    <a:pt x="346532" y="352132"/>
                  </a:lnTo>
                  <a:lnTo>
                    <a:pt x="337451" y="354114"/>
                  </a:lnTo>
                  <a:lnTo>
                    <a:pt x="326580" y="355942"/>
                  </a:lnTo>
                  <a:lnTo>
                    <a:pt x="313944" y="357632"/>
                  </a:lnTo>
                  <a:lnTo>
                    <a:pt x="305054" y="358648"/>
                  </a:lnTo>
                  <a:lnTo>
                    <a:pt x="298450" y="359791"/>
                  </a:lnTo>
                  <a:lnTo>
                    <a:pt x="294132" y="360934"/>
                  </a:lnTo>
                  <a:lnTo>
                    <a:pt x="288163" y="362585"/>
                  </a:lnTo>
                  <a:lnTo>
                    <a:pt x="282702" y="364998"/>
                  </a:lnTo>
                  <a:lnTo>
                    <a:pt x="278003" y="368312"/>
                  </a:lnTo>
                  <a:lnTo>
                    <a:pt x="273177" y="371487"/>
                  </a:lnTo>
                  <a:lnTo>
                    <a:pt x="269367" y="375793"/>
                  </a:lnTo>
                  <a:lnTo>
                    <a:pt x="266446" y="381127"/>
                  </a:lnTo>
                  <a:lnTo>
                    <a:pt x="263398" y="386461"/>
                  </a:lnTo>
                  <a:lnTo>
                    <a:pt x="262001" y="392303"/>
                  </a:lnTo>
                  <a:lnTo>
                    <a:pt x="262001" y="398780"/>
                  </a:lnTo>
                  <a:lnTo>
                    <a:pt x="287794" y="433971"/>
                  </a:lnTo>
                  <a:lnTo>
                    <a:pt x="307086" y="436626"/>
                  </a:lnTo>
                  <a:lnTo>
                    <a:pt x="315849" y="436626"/>
                  </a:lnTo>
                  <a:lnTo>
                    <a:pt x="353504" y="419100"/>
                  </a:lnTo>
                  <a:lnTo>
                    <a:pt x="355600" y="417449"/>
                  </a:lnTo>
                  <a:lnTo>
                    <a:pt x="356362" y="423672"/>
                  </a:lnTo>
                  <a:lnTo>
                    <a:pt x="357759" y="429133"/>
                  </a:lnTo>
                  <a:lnTo>
                    <a:pt x="360045" y="433705"/>
                  </a:lnTo>
                  <a:lnTo>
                    <a:pt x="383413" y="433705"/>
                  </a:lnTo>
                  <a:close/>
                </a:path>
                <a:path w="5184775" h="484504">
                  <a:moveTo>
                    <a:pt x="535178" y="415544"/>
                  </a:moveTo>
                  <a:lnTo>
                    <a:pt x="520827" y="415544"/>
                  </a:lnTo>
                  <a:lnTo>
                    <a:pt x="521030" y="320421"/>
                  </a:lnTo>
                  <a:lnTo>
                    <a:pt x="521081" y="302006"/>
                  </a:lnTo>
                  <a:lnTo>
                    <a:pt x="498729" y="301980"/>
                  </a:lnTo>
                  <a:lnTo>
                    <a:pt x="498729" y="320421"/>
                  </a:lnTo>
                  <a:lnTo>
                    <a:pt x="498602" y="415544"/>
                  </a:lnTo>
                  <a:lnTo>
                    <a:pt x="427609" y="415417"/>
                  </a:lnTo>
                  <a:lnTo>
                    <a:pt x="435432" y="397916"/>
                  </a:lnTo>
                  <a:lnTo>
                    <a:pt x="441401" y="376262"/>
                  </a:lnTo>
                  <a:lnTo>
                    <a:pt x="445477" y="350431"/>
                  </a:lnTo>
                  <a:lnTo>
                    <a:pt x="447675" y="320421"/>
                  </a:lnTo>
                  <a:lnTo>
                    <a:pt x="498729" y="320421"/>
                  </a:lnTo>
                  <a:lnTo>
                    <a:pt x="498729" y="301980"/>
                  </a:lnTo>
                  <a:lnTo>
                    <a:pt x="429006" y="301879"/>
                  </a:lnTo>
                  <a:lnTo>
                    <a:pt x="427926" y="339559"/>
                  </a:lnTo>
                  <a:lnTo>
                    <a:pt x="423773" y="371030"/>
                  </a:lnTo>
                  <a:lnTo>
                    <a:pt x="416547" y="396328"/>
                  </a:lnTo>
                  <a:lnTo>
                    <a:pt x="406273" y="415417"/>
                  </a:lnTo>
                  <a:lnTo>
                    <a:pt x="394462" y="415417"/>
                  </a:lnTo>
                  <a:lnTo>
                    <a:pt x="394462" y="471170"/>
                  </a:lnTo>
                  <a:lnTo>
                    <a:pt x="412750" y="471170"/>
                  </a:lnTo>
                  <a:lnTo>
                    <a:pt x="412877" y="433832"/>
                  </a:lnTo>
                  <a:lnTo>
                    <a:pt x="516763" y="433959"/>
                  </a:lnTo>
                  <a:lnTo>
                    <a:pt x="516636" y="471297"/>
                  </a:lnTo>
                  <a:lnTo>
                    <a:pt x="535051" y="471424"/>
                  </a:lnTo>
                  <a:lnTo>
                    <a:pt x="535127" y="433832"/>
                  </a:lnTo>
                  <a:lnTo>
                    <a:pt x="535178" y="415544"/>
                  </a:lnTo>
                  <a:close/>
                </a:path>
                <a:path w="5184775" h="484504">
                  <a:moveTo>
                    <a:pt x="667766" y="302133"/>
                  </a:moveTo>
                  <a:lnTo>
                    <a:pt x="643636" y="302133"/>
                  </a:lnTo>
                  <a:lnTo>
                    <a:pt x="581533" y="402717"/>
                  </a:lnTo>
                  <a:lnTo>
                    <a:pt x="581660" y="302006"/>
                  </a:lnTo>
                  <a:lnTo>
                    <a:pt x="559308" y="302006"/>
                  </a:lnTo>
                  <a:lnTo>
                    <a:pt x="559054" y="433959"/>
                  </a:lnTo>
                  <a:lnTo>
                    <a:pt x="583184" y="434086"/>
                  </a:lnTo>
                  <a:lnTo>
                    <a:pt x="602665" y="402717"/>
                  </a:lnTo>
                  <a:lnTo>
                    <a:pt x="645287" y="334137"/>
                  </a:lnTo>
                  <a:lnTo>
                    <a:pt x="645160" y="434086"/>
                  </a:lnTo>
                  <a:lnTo>
                    <a:pt x="667512" y="434213"/>
                  </a:lnTo>
                  <a:lnTo>
                    <a:pt x="667702" y="334137"/>
                  </a:lnTo>
                  <a:lnTo>
                    <a:pt x="667766" y="302133"/>
                  </a:lnTo>
                  <a:close/>
                </a:path>
                <a:path w="5184775" h="484504">
                  <a:moveTo>
                    <a:pt x="822198" y="415925"/>
                  </a:moveTo>
                  <a:lnTo>
                    <a:pt x="807847" y="415925"/>
                  </a:lnTo>
                  <a:lnTo>
                    <a:pt x="807974" y="302387"/>
                  </a:lnTo>
                  <a:lnTo>
                    <a:pt x="785622" y="302387"/>
                  </a:lnTo>
                  <a:lnTo>
                    <a:pt x="785495" y="415925"/>
                  </a:lnTo>
                  <a:lnTo>
                    <a:pt x="723519" y="415798"/>
                  </a:lnTo>
                  <a:lnTo>
                    <a:pt x="723773" y="302260"/>
                  </a:lnTo>
                  <a:lnTo>
                    <a:pt x="701294" y="302260"/>
                  </a:lnTo>
                  <a:lnTo>
                    <a:pt x="701167" y="434213"/>
                  </a:lnTo>
                  <a:lnTo>
                    <a:pt x="803783" y="434340"/>
                  </a:lnTo>
                  <a:lnTo>
                    <a:pt x="803783" y="471805"/>
                  </a:lnTo>
                  <a:lnTo>
                    <a:pt x="822198" y="471805"/>
                  </a:lnTo>
                  <a:lnTo>
                    <a:pt x="822198" y="415925"/>
                  </a:lnTo>
                  <a:close/>
                </a:path>
                <a:path w="5184775" h="484504">
                  <a:moveTo>
                    <a:pt x="955802" y="302641"/>
                  </a:moveTo>
                  <a:lnTo>
                    <a:pt x="931672" y="302514"/>
                  </a:lnTo>
                  <a:lnTo>
                    <a:pt x="869569" y="403098"/>
                  </a:lnTo>
                  <a:lnTo>
                    <a:pt x="869696" y="302514"/>
                  </a:lnTo>
                  <a:lnTo>
                    <a:pt x="847344" y="302387"/>
                  </a:lnTo>
                  <a:lnTo>
                    <a:pt x="847090" y="434467"/>
                  </a:lnTo>
                  <a:lnTo>
                    <a:pt x="871220" y="434467"/>
                  </a:lnTo>
                  <a:lnTo>
                    <a:pt x="890701" y="403098"/>
                  </a:lnTo>
                  <a:lnTo>
                    <a:pt x="933323" y="334518"/>
                  </a:lnTo>
                  <a:lnTo>
                    <a:pt x="933196" y="434467"/>
                  </a:lnTo>
                  <a:lnTo>
                    <a:pt x="955548" y="434594"/>
                  </a:lnTo>
                  <a:lnTo>
                    <a:pt x="955738" y="334518"/>
                  </a:lnTo>
                  <a:lnTo>
                    <a:pt x="955802" y="302641"/>
                  </a:lnTo>
                  <a:close/>
                </a:path>
                <a:path w="5184775" h="484504">
                  <a:moveTo>
                    <a:pt x="1097534" y="302768"/>
                  </a:moveTo>
                  <a:lnTo>
                    <a:pt x="1073404" y="302768"/>
                  </a:lnTo>
                  <a:lnTo>
                    <a:pt x="1011301" y="403352"/>
                  </a:lnTo>
                  <a:lnTo>
                    <a:pt x="1011428" y="302641"/>
                  </a:lnTo>
                  <a:lnTo>
                    <a:pt x="989076" y="302641"/>
                  </a:lnTo>
                  <a:lnTo>
                    <a:pt x="988822" y="434594"/>
                  </a:lnTo>
                  <a:lnTo>
                    <a:pt x="1012952" y="434594"/>
                  </a:lnTo>
                  <a:lnTo>
                    <a:pt x="1032357" y="403352"/>
                  </a:lnTo>
                  <a:lnTo>
                    <a:pt x="1075055" y="334645"/>
                  </a:lnTo>
                  <a:lnTo>
                    <a:pt x="1074928" y="434721"/>
                  </a:lnTo>
                  <a:lnTo>
                    <a:pt x="1097280" y="434721"/>
                  </a:lnTo>
                  <a:lnTo>
                    <a:pt x="1097470" y="334645"/>
                  </a:lnTo>
                  <a:lnTo>
                    <a:pt x="1097534" y="302768"/>
                  </a:lnTo>
                  <a:close/>
                </a:path>
                <a:path w="5184775" h="484504">
                  <a:moveTo>
                    <a:pt x="3845941" y="56642"/>
                  </a:moveTo>
                  <a:lnTo>
                    <a:pt x="3777234" y="56515"/>
                  </a:lnTo>
                  <a:lnTo>
                    <a:pt x="3777234" y="78994"/>
                  </a:lnTo>
                  <a:lnTo>
                    <a:pt x="3845941" y="79121"/>
                  </a:lnTo>
                  <a:lnTo>
                    <a:pt x="3845941" y="56642"/>
                  </a:lnTo>
                  <a:close/>
                </a:path>
                <a:path w="5184775" h="484504">
                  <a:moveTo>
                    <a:pt x="3966210" y="133985"/>
                  </a:moveTo>
                  <a:lnTo>
                    <a:pt x="3941610" y="92964"/>
                  </a:lnTo>
                  <a:lnTo>
                    <a:pt x="3913505" y="66167"/>
                  </a:lnTo>
                  <a:lnTo>
                    <a:pt x="3919347" y="63373"/>
                  </a:lnTo>
                  <a:lnTo>
                    <a:pt x="3923665" y="60452"/>
                  </a:lnTo>
                  <a:lnTo>
                    <a:pt x="3924947" y="58928"/>
                  </a:lnTo>
                  <a:lnTo>
                    <a:pt x="3926459" y="57150"/>
                  </a:lnTo>
                  <a:lnTo>
                    <a:pt x="3929380" y="53848"/>
                  </a:lnTo>
                  <a:lnTo>
                    <a:pt x="3932428" y="47879"/>
                  </a:lnTo>
                  <a:lnTo>
                    <a:pt x="3939413" y="30226"/>
                  </a:lnTo>
                  <a:lnTo>
                    <a:pt x="3942080" y="24765"/>
                  </a:lnTo>
                  <a:lnTo>
                    <a:pt x="3943858" y="22987"/>
                  </a:lnTo>
                  <a:lnTo>
                    <a:pt x="3945509" y="21209"/>
                  </a:lnTo>
                  <a:lnTo>
                    <a:pt x="3949319" y="20320"/>
                  </a:lnTo>
                  <a:lnTo>
                    <a:pt x="3955161" y="20320"/>
                  </a:lnTo>
                  <a:lnTo>
                    <a:pt x="3961384" y="20447"/>
                  </a:lnTo>
                  <a:lnTo>
                    <a:pt x="3961384" y="20320"/>
                  </a:lnTo>
                  <a:lnTo>
                    <a:pt x="3961384" y="2032"/>
                  </a:lnTo>
                  <a:lnTo>
                    <a:pt x="3956939" y="2032"/>
                  </a:lnTo>
                  <a:lnTo>
                    <a:pt x="3949065" y="1905"/>
                  </a:lnTo>
                  <a:lnTo>
                    <a:pt x="3919601" y="30988"/>
                  </a:lnTo>
                  <a:lnTo>
                    <a:pt x="3915664" y="39903"/>
                  </a:lnTo>
                  <a:lnTo>
                    <a:pt x="3899027" y="58928"/>
                  </a:lnTo>
                  <a:lnTo>
                    <a:pt x="3891915" y="58928"/>
                  </a:lnTo>
                  <a:lnTo>
                    <a:pt x="3892042" y="1905"/>
                  </a:lnTo>
                  <a:lnTo>
                    <a:pt x="3869690" y="1905"/>
                  </a:lnTo>
                  <a:lnTo>
                    <a:pt x="3869436" y="133858"/>
                  </a:lnTo>
                  <a:lnTo>
                    <a:pt x="3891915" y="133858"/>
                  </a:lnTo>
                  <a:lnTo>
                    <a:pt x="3891915" y="72898"/>
                  </a:lnTo>
                  <a:lnTo>
                    <a:pt x="3896995" y="72898"/>
                  </a:lnTo>
                  <a:lnTo>
                    <a:pt x="3901313" y="74168"/>
                  </a:lnTo>
                  <a:lnTo>
                    <a:pt x="3904996" y="76835"/>
                  </a:lnTo>
                  <a:lnTo>
                    <a:pt x="3908679" y="79375"/>
                  </a:lnTo>
                  <a:lnTo>
                    <a:pt x="3912870" y="84836"/>
                  </a:lnTo>
                  <a:lnTo>
                    <a:pt x="3917886" y="93091"/>
                  </a:lnTo>
                  <a:lnTo>
                    <a:pt x="3941572" y="133985"/>
                  </a:lnTo>
                  <a:lnTo>
                    <a:pt x="3966210" y="133985"/>
                  </a:lnTo>
                  <a:close/>
                </a:path>
                <a:path w="5184775" h="484504">
                  <a:moveTo>
                    <a:pt x="4092321" y="2159"/>
                  </a:moveTo>
                  <a:lnTo>
                    <a:pt x="4069969" y="2159"/>
                  </a:lnTo>
                  <a:lnTo>
                    <a:pt x="4041648" y="78994"/>
                  </a:lnTo>
                  <a:lnTo>
                    <a:pt x="4039031" y="86487"/>
                  </a:lnTo>
                  <a:lnTo>
                    <a:pt x="4036669" y="93865"/>
                  </a:lnTo>
                  <a:lnTo>
                    <a:pt x="4034447" y="101434"/>
                  </a:lnTo>
                  <a:lnTo>
                    <a:pt x="4032377" y="109093"/>
                  </a:lnTo>
                  <a:lnTo>
                    <a:pt x="4030205" y="101168"/>
                  </a:lnTo>
                  <a:lnTo>
                    <a:pt x="4027894" y="93421"/>
                  </a:lnTo>
                  <a:lnTo>
                    <a:pt x="4025442" y="85852"/>
                  </a:lnTo>
                  <a:lnTo>
                    <a:pt x="4022852" y="78486"/>
                  </a:lnTo>
                  <a:lnTo>
                    <a:pt x="3995547" y="2032"/>
                  </a:lnTo>
                  <a:lnTo>
                    <a:pt x="3971417" y="2032"/>
                  </a:lnTo>
                  <a:lnTo>
                    <a:pt x="4021226" y="133985"/>
                  </a:lnTo>
                  <a:lnTo>
                    <a:pt x="4021277" y="134366"/>
                  </a:lnTo>
                  <a:lnTo>
                    <a:pt x="4020439" y="136652"/>
                  </a:lnTo>
                  <a:lnTo>
                    <a:pt x="4019677" y="138557"/>
                  </a:lnTo>
                  <a:lnTo>
                    <a:pt x="4019296" y="139700"/>
                  </a:lnTo>
                  <a:lnTo>
                    <a:pt x="4016121" y="148590"/>
                  </a:lnTo>
                  <a:lnTo>
                    <a:pt x="4013835" y="154178"/>
                  </a:lnTo>
                  <a:lnTo>
                    <a:pt x="4012438" y="156337"/>
                  </a:lnTo>
                  <a:lnTo>
                    <a:pt x="4010533" y="159385"/>
                  </a:lnTo>
                  <a:lnTo>
                    <a:pt x="4008120" y="161671"/>
                  </a:lnTo>
                  <a:lnTo>
                    <a:pt x="4005072" y="163322"/>
                  </a:lnTo>
                  <a:lnTo>
                    <a:pt x="4002151" y="164973"/>
                  </a:lnTo>
                  <a:lnTo>
                    <a:pt x="3998214" y="165862"/>
                  </a:lnTo>
                  <a:lnTo>
                    <a:pt x="3989578" y="165862"/>
                  </a:lnTo>
                  <a:lnTo>
                    <a:pt x="3985260" y="165100"/>
                  </a:lnTo>
                  <a:lnTo>
                    <a:pt x="3980434" y="163830"/>
                  </a:lnTo>
                  <a:lnTo>
                    <a:pt x="3982847" y="184785"/>
                  </a:lnTo>
                  <a:lnTo>
                    <a:pt x="3988181" y="186690"/>
                  </a:lnTo>
                  <a:lnTo>
                    <a:pt x="3993007" y="187579"/>
                  </a:lnTo>
                  <a:lnTo>
                    <a:pt x="4004437" y="187579"/>
                  </a:lnTo>
                  <a:lnTo>
                    <a:pt x="4034752" y="154647"/>
                  </a:lnTo>
                  <a:lnTo>
                    <a:pt x="4052112" y="109093"/>
                  </a:lnTo>
                  <a:lnTo>
                    <a:pt x="4092321" y="2159"/>
                  </a:lnTo>
                  <a:close/>
                </a:path>
                <a:path w="5184775" h="484504">
                  <a:moveTo>
                    <a:pt x="4219321" y="2286"/>
                  </a:moveTo>
                  <a:lnTo>
                    <a:pt x="4115435" y="2159"/>
                  </a:lnTo>
                  <a:lnTo>
                    <a:pt x="4115320" y="78486"/>
                  </a:lnTo>
                  <a:lnTo>
                    <a:pt x="4115257" y="101434"/>
                  </a:lnTo>
                  <a:lnTo>
                    <a:pt x="4110355" y="113919"/>
                  </a:lnTo>
                  <a:lnTo>
                    <a:pt x="4108323" y="114935"/>
                  </a:lnTo>
                  <a:lnTo>
                    <a:pt x="4105021" y="115443"/>
                  </a:lnTo>
                  <a:lnTo>
                    <a:pt x="4100322" y="115443"/>
                  </a:lnTo>
                  <a:lnTo>
                    <a:pt x="4090543" y="115316"/>
                  </a:lnTo>
                  <a:lnTo>
                    <a:pt x="4090543" y="133985"/>
                  </a:lnTo>
                  <a:lnTo>
                    <a:pt x="4097274" y="134747"/>
                  </a:lnTo>
                  <a:lnTo>
                    <a:pt x="4103370" y="135001"/>
                  </a:lnTo>
                  <a:lnTo>
                    <a:pt x="4116959" y="135001"/>
                  </a:lnTo>
                  <a:lnTo>
                    <a:pt x="4123436" y="133223"/>
                  </a:lnTo>
                  <a:lnTo>
                    <a:pt x="4127881" y="129540"/>
                  </a:lnTo>
                  <a:lnTo>
                    <a:pt x="4132453" y="125984"/>
                  </a:lnTo>
                  <a:lnTo>
                    <a:pt x="4135120" y="121666"/>
                  </a:lnTo>
                  <a:lnTo>
                    <a:pt x="4136136" y="116840"/>
                  </a:lnTo>
                  <a:lnTo>
                    <a:pt x="4136326" y="115443"/>
                  </a:lnTo>
                  <a:lnTo>
                    <a:pt x="4136796" y="112179"/>
                  </a:lnTo>
                  <a:lnTo>
                    <a:pt x="4137279" y="105575"/>
                  </a:lnTo>
                  <a:lnTo>
                    <a:pt x="4137558" y="97028"/>
                  </a:lnTo>
                  <a:lnTo>
                    <a:pt x="4137672" y="78486"/>
                  </a:lnTo>
                  <a:lnTo>
                    <a:pt x="4137787" y="20701"/>
                  </a:lnTo>
                  <a:lnTo>
                    <a:pt x="4197096" y="20828"/>
                  </a:lnTo>
                  <a:lnTo>
                    <a:pt x="4196842" y="134239"/>
                  </a:lnTo>
                  <a:lnTo>
                    <a:pt x="4219194" y="134366"/>
                  </a:lnTo>
                  <a:lnTo>
                    <a:pt x="4219295" y="20701"/>
                  </a:lnTo>
                  <a:lnTo>
                    <a:pt x="4219321" y="2286"/>
                  </a:lnTo>
                  <a:close/>
                </a:path>
                <a:path w="5184775" h="484504">
                  <a:moveTo>
                    <a:pt x="4360164" y="94488"/>
                  </a:moveTo>
                  <a:lnTo>
                    <a:pt x="4337050" y="60198"/>
                  </a:lnTo>
                  <a:lnTo>
                    <a:pt x="4337050" y="88900"/>
                  </a:lnTo>
                  <a:lnTo>
                    <a:pt x="4337050" y="101981"/>
                  </a:lnTo>
                  <a:lnTo>
                    <a:pt x="4297680" y="116078"/>
                  </a:lnTo>
                  <a:lnTo>
                    <a:pt x="4274185" y="115951"/>
                  </a:lnTo>
                  <a:lnTo>
                    <a:pt x="4274185" y="72517"/>
                  </a:lnTo>
                  <a:lnTo>
                    <a:pt x="4300728" y="72517"/>
                  </a:lnTo>
                  <a:lnTo>
                    <a:pt x="4337050" y="88900"/>
                  </a:lnTo>
                  <a:lnTo>
                    <a:pt x="4337050" y="60198"/>
                  </a:lnTo>
                  <a:lnTo>
                    <a:pt x="4327106" y="56769"/>
                  </a:lnTo>
                  <a:lnTo>
                    <a:pt x="4315650" y="54724"/>
                  </a:lnTo>
                  <a:lnTo>
                    <a:pt x="4302633" y="53975"/>
                  </a:lnTo>
                  <a:lnTo>
                    <a:pt x="4274185" y="53975"/>
                  </a:lnTo>
                  <a:lnTo>
                    <a:pt x="4274312" y="2413"/>
                  </a:lnTo>
                  <a:lnTo>
                    <a:pt x="4251960" y="2413"/>
                  </a:lnTo>
                  <a:lnTo>
                    <a:pt x="4251706" y="134366"/>
                  </a:lnTo>
                  <a:lnTo>
                    <a:pt x="4307713" y="134493"/>
                  </a:lnTo>
                  <a:lnTo>
                    <a:pt x="4320489" y="133769"/>
                  </a:lnTo>
                  <a:lnTo>
                    <a:pt x="4353445" y="116078"/>
                  </a:lnTo>
                  <a:lnTo>
                    <a:pt x="4357027" y="109842"/>
                  </a:lnTo>
                  <a:lnTo>
                    <a:pt x="4359376" y="102476"/>
                  </a:lnTo>
                  <a:lnTo>
                    <a:pt x="4360164" y="94488"/>
                  </a:lnTo>
                  <a:close/>
                </a:path>
                <a:path w="5184775" h="484504">
                  <a:moveTo>
                    <a:pt x="4458716" y="2667"/>
                  </a:moveTo>
                  <a:lnTo>
                    <a:pt x="4351528" y="2540"/>
                  </a:lnTo>
                  <a:lnTo>
                    <a:pt x="4351528" y="21082"/>
                  </a:lnTo>
                  <a:lnTo>
                    <a:pt x="4393933" y="21132"/>
                  </a:lnTo>
                  <a:lnTo>
                    <a:pt x="4393819" y="134620"/>
                  </a:lnTo>
                  <a:lnTo>
                    <a:pt x="4416044" y="134620"/>
                  </a:lnTo>
                  <a:lnTo>
                    <a:pt x="4416285" y="21170"/>
                  </a:lnTo>
                  <a:lnTo>
                    <a:pt x="4458716" y="21209"/>
                  </a:lnTo>
                  <a:lnTo>
                    <a:pt x="4458716" y="2667"/>
                  </a:lnTo>
                  <a:close/>
                </a:path>
                <a:path w="5184775" h="484504">
                  <a:moveTo>
                    <a:pt x="4590656" y="2921"/>
                  </a:moveTo>
                  <a:lnTo>
                    <a:pt x="4539996" y="79756"/>
                  </a:lnTo>
                  <a:lnTo>
                    <a:pt x="4530725" y="109728"/>
                  </a:lnTo>
                  <a:lnTo>
                    <a:pt x="4528553" y="101828"/>
                  </a:lnTo>
                  <a:lnTo>
                    <a:pt x="4526242" y="94107"/>
                  </a:lnTo>
                  <a:lnTo>
                    <a:pt x="4523791" y="86588"/>
                  </a:lnTo>
                  <a:lnTo>
                    <a:pt x="4521200" y="79248"/>
                  </a:lnTo>
                  <a:lnTo>
                    <a:pt x="4493895" y="2667"/>
                  </a:lnTo>
                  <a:lnTo>
                    <a:pt x="4469765" y="2667"/>
                  </a:lnTo>
                  <a:lnTo>
                    <a:pt x="4519676" y="135001"/>
                  </a:lnTo>
                  <a:lnTo>
                    <a:pt x="4518787" y="137414"/>
                  </a:lnTo>
                  <a:lnTo>
                    <a:pt x="4518025" y="139192"/>
                  </a:lnTo>
                  <a:lnTo>
                    <a:pt x="4517631" y="140462"/>
                  </a:lnTo>
                  <a:lnTo>
                    <a:pt x="4514456" y="149352"/>
                  </a:lnTo>
                  <a:lnTo>
                    <a:pt x="4503420" y="164084"/>
                  </a:lnTo>
                  <a:lnTo>
                    <a:pt x="4500499" y="165735"/>
                  </a:lnTo>
                  <a:lnTo>
                    <a:pt x="4496562" y="166497"/>
                  </a:lnTo>
                  <a:lnTo>
                    <a:pt x="4487926" y="166497"/>
                  </a:lnTo>
                  <a:lnTo>
                    <a:pt x="4483608" y="165862"/>
                  </a:lnTo>
                  <a:lnTo>
                    <a:pt x="4478782" y="164465"/>
                  </a:lnTo>
                  <a:lnTo>
                    <a:pt x="4481195" y="185547"/>
                  </a:lnTo>
                  <a:lnTo>
                    <a:pt x="4486529" y="187325"/>
                  </a:lnTo>
                  <a:lnTo>
                    <a:pt x="4491355" y="188214"/>
                  </a:lnTo>
                  <a:lnTo>
                    <a:pt x="4502785" y="188214"/>
                  </a:lnTo>
                  <a:lnTo>
                    <a:pt x="4508881" y="186563"/>
                  </a:lnTo>
                  <a:lnTo>
                    <a:pt x="4513961" y="183134"/>
                  </a:lnTo>
                  <a:lnTo>
                    <a:pt x="4519155" y="179705"/>
                  </a:lnTo>
                  <a:lnTo>
                    <a:pt x="4540250" y="137033"/>
                  </a:lnTo>
                  <a:lnTo>
                    <a:pt x="4550511" y="109728"/>
                  </a:lnTo>
                  <a:lnTo>
                    <a:pt x="4590656" y="2921"/>
                  </a:lnTo>
                  <a:close/>
                </a:path>
                <a:path w="5184775" h="484504">
                  <a:moveTo>
                    <a:pt x="4720323" y="67818"/>
                  </a:moveTo>
                  <a:lnTo>
                    <a:pt x="4710138" y="25806"/>
                  </a:lnTo>
                  <a:lnTo>
                    <a:pt x="4697476" y="11264"/>
                  </a:lnTo>
                  <a:lnTo>
                    <a:pt x="4697476" y="67818"/>
                  </a:lnTo>
                  <a:lnTo>
                    <a:pt x="4696803" y="80200"/>
                  </a:lnTo>
                  <a:lnTo>
                    <a:pt x="4675086" y="116370"/>
                  </a:lnTo>
                  <a:lnTo>
                    <a:pt x="4661281" y="119507"/>
                  </a:lnTo>
                  <a:lnTo>
                    <a:pt x="4654207" y="118757"/>
                  </a:lnTo>
                  <a:lnTo>
                    <a:pt x="4626661" y="81534"/>
                  </a:lnTo>
                  <a:lnTo>
                    <a:pt x="4626102" y="69596"/>
                  </a:lnTo>
                  <a:lnTo>
                    <a:pt x="4626788" y="57670"/>
                  </a:lnTo>
                  <a:lnTo>
                    <a:pt x="4648924" y="20866"/>
                  </a:lnTo>
                  <a:lnTo>
                    <a:pt x="4662424" y="17526"/>
                  </a:lnTo>
                  <a:lnTo>
                    <a:pt x="4669396" y="18313"/>
                  </a:lnTo>
                  <a:lnTo>
                    <a:pt x="4696828" y="56032"/>
                  </a:lnTo>
                  <a:lnTo>
                    <a:pt x="4697476" y="67818"/>
                  </a:lnTo>
                  <a:lnTo>
                    <a:pt x="4697476" y="11264"/>
                  </a:lnTo>
                  <a:lnTo>
                    <a:pt x="4664583" y="0"/>
                  </a:lnTo>
                  <a:lnTo>
                    <a:pt x="4655947" y="0"/>
                  </a:lnTo>
                  <a:lnTo>
                    <a:pt x="4626229" y="20066"/>
                  </a:lnTo>
                  <a:lnTo>
                    <a:pt x="4626229" y="2921"/>
                  </a:lnTo>
                  <a:lnTo>
                    <a:pt x="4605909" y="2921"/>
                  </a:lnTo>
                  <a:lnTo>
                    <a:pt x="4605655" y="185420"/>
                  </a:lnTo>
                  <a:lnTo>
                    <a:pt x="4628007" y="185420"/>
                  </a:lnTo>
                  <a:lnTo>
                    <a:pt x="4628134" y="121158"/>
                  </a:lnTo>
                  <a:lnTo>
                    <a:pt x="4631931" y="125984"/>
                  </a:lnTo>
                  <a:lnTo>
                    <a:pt x="4636770" y="130048"/>
                  </a:lnTo>
                  <a:lnTo>
                    <a:pt x="4642726" y="133223"/>
                  </a:lnTo>
                  <a:lnTo>
                    <a:pt x="4648581" y="136271"/>
                  </a:lnTo>
                  <a:lnTo>
                    <a:pt x="4655312" y="137922"/>
                  </a:lnTo>
                  <a:lnTo>
                    <a:pt x="4662678" y="137922"/>
                  </a:lnTo>
                  <a:lnTo>
                    <a:pt x="4698416" y="124523"/>
                  </a:lnTo>
                  <a:lnTo>
                    <a:pt x="4703407" y="119507"/>
                  </a:lnTo>
                  <a:lnTo>
                    <a:pt x="4704105" y="118808"/>
                  </a:lnTo>
                  <a:lnTo>
                    <a:pt x="4719879" y="77939"/>
                  </a:lnTo>
                  <a:lnTo>
                    <a:pt x="4720260" y="69596"/>
                  </a:lnTo>
                  <a:lnTo>
                    <a:pt x="4720323" y="67818"/>
                  </a:lnTo>
                  <a:close/>
                </a:path>
                <a:path w="5184775" h="484504">
                  <a:moveTo>
                    <a:pt x="4854448" y="3175"/>
                  </a:moveTo>
                  <a:lnTo>
                    <a:pt x="4832096" y="3175"/>
                  </a:lnTo>
                  <a:lnTo>
                    <a:pt x="4832096" y="58166"/>
                  </a:lnTo>
                  <a:lnTo>
                    <a:pt x="4769993" y="58039"/>
                  </a:lnTo>
                  <a:lnTo>
                    <a:pt x="4770120" y="3048"/>
                  </a:lnTo>
                  <a:lnTo>
                    <a:pt x="4747768" y="3048"/>
                  </a:lnTo>
                  <a:lnTo>
                    <a:pt x="4747514" y="135001"/>
                  </a:lnTo>
                  <a:lnTo>
                    <a:pt x="4769866" y="135128"/>
                  </a:lnTo>
                  <a:lnTo>
                    <a:pt x="4769993" y="76581"/>
                  </a:lnTo>
                  <a:lnTo>
                    <a:pt x="4831969" y="76581"/>
                  </a:lnTo>
                  <a:lnTo>
                    <a:pt x="4831969" y="135128"/>
                  </a:lnTo>
                  <a:lnTo>
                    <a:pt x="4854321" y="135255"/>
                  </a:lnTo>
                  <a:lnTo>
                    <a:pt x="4854372" y="76581"/>
                  </a:lnTo>
                  <a:lnTo>
                    <a:pt x="4854384" y="58166"/>
                  </a:lnTo>
                  <a:lnTo>
                    <a:pt x="4854448" y="3175"/>
                  </a:lnTo>
                  <a:close/>
                </a:path>
                <a:path w="5184775" h="484504">
                  <a:moveTo>
                    <a:pt x="4996561" y="95377"/>
                  </a:moveTo>
                  <a:lnTo>
                    <a:pt x="4973447" y="61125"/>
                  </a:lnTo>
                  <a:lnTo>
                    <a:pt x="4973447" y="89789"/>
                  </a:lnTo>
                  <a:lnTo>
                    <a:pt x="4973447" y="102870"/>
                  </a:lnTo>
                  <a:lnTo>
                    <a:pt x="4934077" y="116967"/>
                  </a:lnTo>
                  <a:lnTo>
                    <a:pt x="4910582" y="116840"/>
                  </a:lnTo>
                  <a:lnTo>
                    <a:pt x="4910582" y="73406"/>
                  </a:lnTo>
                  <a:lnTo>
                    <a:pt x="4937125" y="73406"/>
                  </a:lnTo>
                  <a:lnTo>
                    <a:pt x="4973447" y="89789"/>
                  </a:lnTo>
                  <a:lnTo>
                    <a:pt x="4973447" y="61125"/>
                  </a:lnTo>
                  <a:lnTo>
                    <a:pt x="4963477" y="57658"/>
                  </a:lnTo>
                  <a:lnTo>
                    <a:pt x="4951996" y="55613"/>
                  </a:lnTo>
                  <a:lnTo>
                    <a:pt x="4938903" y="54864"/>
                  </a:lnTo>
                  <a:lnTo>
                    <a:pt x="4910582" y="54864"/>
                  </a:lnTo>
                  <a:lnTo>
                    <a:pt x="4910709" y="3302"/>
                  </a:lnTo>
                  <a:lnTo>
                    <a:pt x="4888357" y="3302"/>
                  </a:lnTo>
                  <a:lnTo>
                    <a:pt x="4888103" y="135255"/>
                  </a:lnTo>
                  <a:lnTo>
                    <a:pt x="4944110" y="135382"/>
                  </a:lnTo>
                  <a:lnTo>
                    <a:pt x="4956886" y="134658"/>
                  </a:lnTo>
                  <a:lnTo>
                    <a:pt x="4989792" y="116967"/>
                  </a:lnTo>
                  <a:lnTo>
                    <a:pt x="4993411" y="110731"/>
                  </a:lnTo>
                  <a:lnTo>
                    <a:pt x="4995773" y="103365"/>
                  </a:lnTo>
                  <a:lnTo>
                    <a:pt x="4996561" y="95377"/>
                  </a:lnTo>
                  <a:close/>
                </a:path>
                <a:path w="5184775" h="484504">
                  <a:moveTo>
                    <a:pt x="5035804" y="3429"/>
                  </a:moveTo>
                  <a:lnTo>
                    <a:pt x="5013452" y="3429"/>
                  </a:lnTo>
                  <a:lnTo>
                    <a:pt x="5013325" y="135382"/>
                  </a:lnTo>
                  <a:lnTo>
                    <a:pt x="5035677" y="135509"/>
                  </a:lnTo>
                  <a:lnTo>
                    <a:pt x="5035804" y="3429"/>
                  </a:lnTo>
                  <a:close/>
                </a:path>
                <a:path w="5184775" h="484504">
                  <a:moveTo>
                    <a:pt x="5184775" y="69469"/>
                  </a:moveTo>
                  <a:lnTo>
                    <a:pt x="5175466" y="28625"/>
                  </a:lnTo>
                  <a:lnTo>
                    <a:pt x="5168417" y="19050"/>
                  </a:lnTo>
                  <a:lnTo>
                    <a:pt x="5168138" y="18669"/>
                  </a:lnTo>
                  <a:lnTo>
                    <a:pt x="5161280" y="12700"/>
                  </a:lnTo>
                  <a:lnTo>
                    <a:pt x="5161280" y="57023"/>
                  </a:lnTo>
                  <a:lnTo>
                    <a:pt x="5087493" y="56896"/>
                  </a:lnTo>
                  <a:lnTo>
                    <a:pt x="5110886" y="21628"/>
                  </a:lnTo>
                  <a:lnTo>
                    <a:pt x="5125085" y="19050"/>
                  </a:lnTo>
                  <a:lnTo>
                    <a:pt x="5133225" y="19862"/>
                  </a:lnTo>
                  <a:lnTo>
                    <a:pt x="5160175" y="49187"/>
                  </a:lnTo>
                  <a:lnTo>
                    <a:pt x="5161280" y="57023"/>
                  </a:lnTo>
                  <a:lnTo>
                    <a:pt x="5161280" y="12700"/>
                  </a:lnTo>
                  <a:lnTo>
                    <a:pt x="5159133" y="10820"/>
                  </a:lnTo>
                  <a:lnTo>
                    <a:pt x="5148923" y="5181"/>
                  </a:lnTo>
                  <a:lnTo>
                    <a:pt x="5137518" y="1778"/>
                  </a:lnTo>
                  <a:lnTo>
                    <a:pt x="5124958" y="635"/>
                  </a:lnTo>
                  <a:lnTo>
                    <a:pt x="5111877" y="1778"/>
                  </a:lnTo>
                  <a:lnTo>
                    <a:pt x="5072875" y="29083"/>
                  </a:lnTo>
                  <a:lnTo>
                    <a:pt x="5063109" y="70612"/>
                  </a:lnTo>
                  <a:lnTo>
                    <a:pt x="5064150" y="85813"/>
                  </a:lnTo>
                  <a:lnTo>
                    <a:pt x="5080000" y="120650"/>
                  </a:lnTo>
                  <a:lnTo>
                    <a:pt x="5125974" y="138557"/>
                  </a:lnTo>
                  <a:lnTo>
                    <a:pt x="5136921" y="137871"/>
                  </a:lnTo>
                  <a:lnTo>
                    <a:pt x="5171389" y="120142"/>
                  </a:lnTo>
                  <a:lnTo>
                    <a:pt x="5176177" y="113982"/>
                  </a:lnTo>
                  <a:lnTo>
                    <a:pt x="5180673" y="105562"/>
                  </a:lnTo>
                  <a:lnTo>
                    <a:pt x="5184013" y="96012"/>
                  </a:lnTo>
                  <a:lnTo>
                    <a:pt x="5160899" y="93091"/>
                  </a:lnTo>
                  <a:lnTo>
                    <a:pt x="5157470" y="102616"/>
                  </a:lnTo>
                  <a:lnTo>
                    <a:pt x="5152898" y="109474"/>
                  </a:lnTo>
                  <a:lnTo>
                    <a:pt x="5141341" y="117983"/>
                  </a:lnTo>
                  <a:lnTo>
                    <a:pt x="5134356" y="120142"/>
                  </a:lnTo>
                  <a:lnTo>
                    <a:pt x="5126101" y="120142"/>
                  </a:lnTo>
                  <a:lnTo>
                    <a:pt x="5089944" y="94475"/>
                  </a:lnTo>
                  <a:lnTo>
                    <a:pt x="5086223" y="75311"/>
                  </a:lnTo>
                  <a:lnTo>
                    <a:pt x="5184648" y="75438"/>
                  </a:lnTo>
                  <a:lnTo>
                    <a:pt x="5184648" y="75311"/>
                  </a:lnTo>
                  <a:lnTo>
                    <a:pt x="5184775" y="69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4406" y="6416814"/>
              <a:ext cx="184150" cy="1841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02154" y="6415951"/>
              <a:ext cx="4312284" cy="24287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6345" y="6771284"/>
              <a:ext cx="2925953" cy="14145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37489" y="1292809"/>
            <a:ext cx="6753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ОПРЕДЕЛЯЕТ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ЕДИНСТВО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ОБРАЗОВАТЕЛЬНОГО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ПРОСТРАНСТВА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ДОШКОЛЬНОГО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ОБРАЗОВАНИЯ?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1777714"/>
            <a:ext cx="333533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056" y="7126639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8758" cy="7558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535281" y="216027"/>
            <a:ext cx="735965" cy="645795"/>
          </a:xfrm>
          <a:custGeom>
            <a:avLst/>
            <a:gdLst/>
            <a:ahLst/>
            <a:cxnLst/>
            <a:rect l="l" t="t" r="r" b="b"/>
            <a:pathLst>
              <a:path w="735965" h="645794">
                <a:moveTo>
                  <a:pt x="0" y="0"/>
                </a:moveTo>
                <a:lnTo>
                  <a:pt x="735711" y="0"/>
                </a:lnTo>
              </a:path>
              <a:path w="735965" h="645794">
                <a:moveTo>
                  <a:pt x="0" y="0"/>
                </a:moveTo>
                <a:lnTo>
                  <a:pt x="0" y="645414"/>
                </a:lnTo>
              </a:path>
              <a:path w="735965" h="645794">
                <a:moveTo>
                  <a:pt x="0" y="645414"/>
                </a:moveTo>
                <a:lnTo>
                  <a:pt x="735711" y="645414"/>
                </a:lnTo>
              </a:path>
              <a:path w="735965" h="645794">
                <a:moveTo>
                  <a:pt x="735711" y="645414"/>
                </a:moveTo>
                <a:lnTo>
                  <a:pt x="735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54" y="293789"/>
            <a:ext cx="926642" cy="514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7575" y="1638046"/>
            <a:ext cx="8445500" cy="5212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3249" y="1103503"/>
            <a:ext cx="3296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Проект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Концепции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598" y="6202045"/>
            <a:ext cx="3754767" cy="11603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6719" y="6400596"/>
            <a:ext cx="32397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Утвержден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Департаментом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политики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сфере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общего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Министерства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26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декабря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2022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года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758" y="1631823"/>
            <a:ext cx="3372485" cy="437870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27041" y="1638300"/>
            <a:ext cx="1905" cy="5455920"/>
          </a:xfrm>
          <a:custGeom>
            <a:avLst/>
            <a:gdLst/>
            <a:ahLst/>
            <a:cxnLst/>
            <a:rect l="l" t="t" r="r" b="b"/>
            <a:pathLst>
              <a:path w="1904" h="5455920">
                <a:moveTo>
                  <a:pt x="0" y="5455856"/>
                </a:moveTo>
                <a:lnTo>
                  <a:pt x="1778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9004" y="2267585"/>
            <a:ext cx="8434070" cy="8266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836921" y="1698701"/>
            <a:ext cx="8204200" cy="135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Концепция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направлена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определение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приоритетных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целей,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задач,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направлений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механизмов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развития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 образования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2030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года.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42545" marR="508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ЦЕЛЬ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РАЗВИТИЯ</a:t>
            </a:r>
            <a:r>
              <a:rPr sz="12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2030</a:t>
            </a:r>
            <a:r>
              <a:rPr sz="12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-</a:t>
            </a:r>
            <a:r>
              <a:rPr sz="12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создание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условий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доступного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качественного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ДО,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направленного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разностороннее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эмоциональное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благополучие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младенческого,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раннего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возрастов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учетом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возрастных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особенностей,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образовательных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потребностей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контексте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единого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пространства</a:t>
            </a: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РФ.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9004" y="3240024"/>
            <a:ext cx="8434070" cy="41385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887214" y="3280918"/>
            <a:ext cx="805053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160020" indent="-172720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Единое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базовое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детей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 возраста,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обеспеченное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ФОП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ФАОП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ДО,</a:t>
            </a:r>
            <a:endParaRPr sz="1200">
              <a:latin typeface="Microsoft Sans Serif"/>
              <a:cs typeface="Microsoft Sans Serif"/>
            </a:endParaRPr>
          </a:p>
          <a:p>
            <a:pPr marR="175895" algn="r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направленное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на</a:t>
            </a:r>
            <a:r>
              <a:rPr sz="12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разностороннее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духовно-нравственное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подрастающего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поколения.</a:t>
            </a:r>
            <a:endParaRPr sz="1200">
              <a:latin typeface="Microsoft Sans Serif"/>
              <a:cs typeface="Microsoft Sans Serif"/>
            </a:endParaRPr>
          </a:p>
          <a:p>
            <a:pPr marL="184785" marR="15303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Единый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подход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обозначении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планируемых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освоения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ФОП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ФАОП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ДО,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учитывающий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своеобразие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психофизического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возраста,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том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числе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ОВЗ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инвалидностью, </a:t>
            </a:r>
            <a:r>
              <a:rPr sz="1200" spc="-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также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находящихся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длительном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лечении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больницах/на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дому,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нуждающихся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паллиативной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помощи.</a:t>
            </a:r>
            <a:endParaRPr sz="120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детьми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младенческого, раннего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 возрастов,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обусловленное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развитием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культуры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детской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субкультуры,</a:t>
            </a:r>
            <a:r>
              <a:rPr sz="12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научными</a:t>
            </a:r>
            <a:r>
              <a:rPr sz="12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данными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социально-психологическом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портрете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ребенка, структурой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ООП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 возраста,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том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числе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ОВЗ,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детей-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инвалидов.</a:t>
            </a:r>
            <a:endParaRPr sz="1200">
              <a:latin typeface="Microsoft Sans Serif"/>
              <a:cs typeface="Microsoft Sans Serif"/>
            </a:endParaRPr>
          </a:p>
          <a:p>
            <a:pPr marL="184785" marR="30480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технологии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работы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педагогов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ДО,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направленные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достижение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целевых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ориентиров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младенческого,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раннего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возрастов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(в</a:t>
            </a:r>
            <a:r>
              <a:rPr sz="12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том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числе</a:t>
            </a:r>
            <a:r>
              <a:rPr sz="12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ООП)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в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ФГОС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ДО.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Вариативные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компоненты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 программ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реализующих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ДО.</a:t>
            </a:r>
            <a:endParaRPr sz="1200">
              <a:latin typeface="Microsoft Sans Serif"/>
              <a:cs typeface="Microsoft Sans Serif"/>
            </a:endParaRPr>
          </a:p>
          <a:p>
            <a:pPr marL="184785" marR="47879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Нормативное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научно-методическое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проектирования,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оценивания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процесса.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Система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психолого-педагогического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сопровождения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раннего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возрастов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200">
              <a:latin typeface="Microsoft Sans Serif"/>
              <a:cs typeface="Microsoft Sans Serif"/>
            </a:endParaRPr>
          </a:p>
          <a:p>
            <a:pPr marL="184785" marR="75946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условиях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ДОО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семьи;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специфическое содержание, инструментарий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условия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оказания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адресной </a:t>
            </a:r>
            <a:r>
              <a:rPr sz="1200" spc="-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воспитанникам.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Формы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методы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просветительской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ДОО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(законными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представителями),</a:t>
            </a:r>
            <a:endParaRPr sz="1200">
              <a:latin typeface="Microsoft Sans Serif"/>
              <a:cs typeface="Microsoft Sans Serif"/>
            </a:endParaRPr>
          </a:p>
          <a:p>
            <a:pPr marL="184785" marR="411480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имеющими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младенческого,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раннего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возрастов;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оказания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психолого-педагогической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других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видов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помощи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поддержки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семей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детьми.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5711" y="7126639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38758" cy="755855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535281" y="216027"/>
            <a:ext cx="735965" cy="645795"/>
          </a:xfrm>
          <a:custGeom>
            <a:avLst/>
            <a:gdLst/>
            <a:ahLst/>
            <a:cxnLst/>
            <a:rect l="l" t="t" r="r" b="b"/>
            <a:pathLst>
              <a:path w="735965" h="645794">
                <a:moveTo>
                  <a:pt x="0" y="0"/>
                </a:moveTo>
                <a:lnTo>
                  <a:pt x="735711" y="0"/>
                </a:lnTo>
              </a:path>
              <a:path w="735965" h="645794">
                <a:moveTo>
                  <a:pt x="0" y="0"/>
                </a:moveTo>
                <a:lnTo>
                  <a:pt x="0" y="645414"/>
                </a:lnTo>
              </a:path>
              <a:path w="735965" h="645794">
                <a:moveTo>
                  <a:pt x="0" y="645414"/>
                </a:moveTo>
                <a:lnTo>
                  <a:pt x="735711" y="645414"/>
                </a:lnTo>
              </a:path>
              <a:path w="735965" h="645794">
                <a:moveTo>
                  <a:pt x="735711" y="645414"/>
                </a:moveTo>
                <a:lnTo>
                  <a:pt x="7357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754" y="293789"/>
            <a:ext cx="926642" cy="5144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118618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стратегическое</a:t>
            </a:r>
            <a:r>
              <a:rPr spc="25" dirty="0"/>
              <a:t> </a:t>
            </a:r>
            <a:r>
              <a:rPr spc="-15" dirty="0"/>
              <a:t>управление</a:t>
            </a:r>
            <a:r>
              <a:rPr spc="50" dirty="0"/>
              <a:t> </a:t>
            </a:r>
            <a:r>
              <a:rPr spc="-20" dirty="0"/>
              <a:t>дошкольной </a:t>
            </a:r>
            <a:r>
              <a:rPr spc="-409" dirty="0"/>
              <a:t> </a:t>
            </a:r>
            <a:r>
              <a:rPr spc="-20" dirty="0"/>
              <a:t>образовательной</a:t>
            </a:r>
            <a:r>
              <a:rPr spc="10" dirty="0"/>
              <a:t> </a:t>
            </a:r>
            <a:r>
              <a:rPr spc="-20" dirty="0"/>
              <a:t>организации</a:t>
            </a:r>
          </a:p>
          <a:p>
            <a:pPr>
              <a:lnSpc>
                <a:spcPct val="100000"/>
              </a:lnSpc>
            </a:pPr>
            <a:endParaRPr sz="1800" dirty="0"/>
          </a:p>
          <a:p>
            <a:pPr marL="111125" marR="883919">
              <a:lnSpc>
                <a:spcPct val="100000"/>
              </a:lnSpc>
              <a:spcBef>
                <a:spcPts val="1085"/>
              </a:spcBef>
            </a:pPr>
            <a:r>
              <a:rPr spc="-10" dirty="0"/>
              <a:t>региональная</a:t>
            </a:r>
            <a:r>
              <a:rPr spc="45" dirty="0"/>
              <a:t> </a:t>
            </a:r>
            <a:r>
              <a:rPr spc="-20" dirty="0"/>
              <a:t>специфика</a:t>
            </a:r>
            <a:r>
              <a:rPr spc="40" dirty="0"/>
              <a:t> </a:t>
            </a:r>
            <a:r>
              <a:rPr spc="-10" dirty="0"/>
              <a:t>реализации </a:t>
            </a:r>
            <a:r>
              <a:rPr spc="-5" dirty="0"/>
              <a:t> </a:t>
            </a:r>
            <a:r>
              <a:rPr spc="-20" dirty="0"/>
              <a:t>образовательной</a:t>
            </a:r>
            <a:r>
              <a:rPr spc="10" dirty="0"/>
              <a:t> </a:t>
            </a:r>
            <a:r>
              <a:rPr spc="-20" dirty="0"/>
              <a:t>программы</a:t>
            </a:r>
            <a:r>
              <a:rPr spc="30" dirty="0"/>
              <a:t> </a:t>
            </a:r>
            <a:r>
              <a:rPr spc="-25" dirty="0"/>
              <a:t>дошкольного </a:t>
            </a:r>
            <a:r>
              <a:rPr spc="-409" dirty="0"/>
              <a:t> </a:t>
            </a:r>
            <a:r>
              <a:rPr spc="-15" dirty="0"/>
              <a:t>образования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/>
          </a:p>
          <a:p>
            <a:pPr marL="114300">
              <a:lnSpc>
                <a:spcPct val="100000"/>
              </a:lnSpc>
            </a:pPr>
            <a:r>
              <a:rPr spc="-15" dirty="0"/>
              <a:t>опережающие</a:t>
            </a:r>
            <a:r>
              <a:rPr spc="5" dirty="0"/>
              <a:t> </a:t>
            </a:r>
            <a:r>
              <a:rPr spc="-15" dirty="0"/>
              <a:t>исследовательские</a:t>
            </a:r>
            <a:r>
              <a:rPr spc="5" dirty="0"/>
              <a:t> </a:t>
            </a:r>
            <a:r>
              <a:rPr spc="-25" dirty="0"/>
              <a:t>программы</a:t>
            </a: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детского</a:t>
            </a:r>
            <a:r>
              <a:rPr spc="-15" dirty="0"/>
              <a:t> </a:t>
            </a:r>
            <a:r>
              <a:rPr spc="-20" dirty="0"/>
              <a:t>развития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/>
          </a:p>
          <a:p>
            <a:pPr marL="15240" marR="5080">
              <a:lnSpc>
                <a:spcPct val="100000"/>
              </a:lnSpc>
            </a:pPr>
            <a:r>
              <a:rPr spc="-25" dirty="0"/>
              <a:t>оценка</a:t>
            </a:r>
            <a:r>
              <a:rPr spc="25" dirty="0"/>
              <a:t> </a:t>
            </a:r>
            <a:r>
              <a:rPr spc="-20" dirty="0"/>
              <a:t>качества</a:t>
            </a:r>
            <a:r>
              <a:rPr spc="15" dirty="0"/>
              <a:t> </a:t>
            </a:r>
            <a:r>
              <a:rPr spc="-25" dirty="0"/>
              <a:t>дошкольного</a:t>
            </a:r>
            <a:r>
              <a:rPr spc="40" dirty="0"/>
              <a:t> </a:t>
            </a:r>
            <a:r>
              <a:rPr spc="-20" dirty="0"/>
              <a:t>образования</a:t>
            </a:r>
            <a:r>
              <a:rPr spc="25" dirty="0"/>
              <a:t> </a:t>
            </a:r>
            <a:r>
              <a:rPr spc="-5" dirty="0"/>
              <a:t>в </a:t>
            </a:r>
            <a:r>
              <a:rPr dirty="0"/>
              <a:t> </a:t>
            </a:r>
            <a:r>
              <a:rPr spc="-20" dirty="0"/>
              <a:t>организации,</a:t>
            </a:r>
            <a:r>
              <a:rPr spc="60" dirty="0"/>
              <a:t> </a:t>
            </a:r>
            <a:r>
              <a:rPr spc="-15" dirty="0"/>
              <a:t>реализующей</a:t>
            </a:r>
            <a:r>
              <a:rPr spc="55" dirty="0"/>
              <a:t> </a:t>
            </a:r>
            <a:r>
              <a:rPr spc="-20" dirty="0"/>
              <a:t>программы</a:t>
            </a:r>
            <a:r>
              <a:rPr spc="40" dirty="0"/>
              <a:t> </a:t>
            </a:r>
            <a:r>
              <a:rPr spc="-25" dirty="0"/>
              <a:t>дошкольного </a:t>
            </a:r>
            <a:r>
              <a:rPr spc="-409" dirty="0"/>
              <a:t> </a:t>
            </a:r>
            <a:r>
              <a:rPr spc="-20" dirty="0"/>
              <a:t>образования</a:t>
            </a:r>
          </a:p>
          <a:p>
            <a:pPr>
              <a:lnSpc>
                <a:spcPct val="100000"/>
              </a:lnSpc>
            </a:pPr>
            <a:endParaRPr sz="1800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/>
          </a:p>
          <a:p>
            <a:pPr marL="12700" marR="869950">
              <a:lnSpc>
                <a:spcPct val="100000"/>
              </a:lnSpc>
            </a:pPr>
            <a:r>
              <a:rPr spc="-10" dirty="0"/>
              <a:t>реализация</a:t>
            </a:r>
            <a:r>
              <a:rPr spc="30" dirty="0"/>
              <a:t> </a:t>
            </a:r>
            <a:r>
              <a:rPr spc="-20" dirty="0"/>
              <a:t>развивающего</a:t>
            </a:r>
            <a:r>
              <a:rPr dirty="0"/>
              <a:t> </a:t>
            </a:r>
            <a:r>
              <a:rPr spc="-20" dirty="0"/>
              <a:t>взаимодействия </a:t>
            </a:r>
            <a:r>
              <a:rPr spc="-409" dirty="0"/>
              <a:t> </a:t>
            </a:r>
            <a:r>
              <a:rPr spc="-20" dirty="0"/>
              <a:t>педагог-родитель-ребенок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6348" y="5867146"/>
            <a:ext cx="4086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экспертная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(программные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элементы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продукты,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включая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цифровые)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0116" y="4649851"/>
            <a:ext cx="4628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психолого-педагогическое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особыми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образовательными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потребностями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0116" y="3444062"/>
            <a:ext cx="44602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организационно-методическое</a:t>
            </a:r>
            <a:r>
              <a:rPr sz="16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сопровождение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3093" y="2340991"/>
            <a:ext cx="4648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проектирование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среды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916" y="2217940"/>
            <a:ext cx="569518" cy="5813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794" y="3123031"/>
            <a:ext cx="581761" cy="5940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04" y="5018722"/>
            <a:ext cx="585000" cy="5975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284" y="4077678"/>
            <a:ext cx="568794" cy="58068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677" y="6125400"/>
            <a:ext cx="521995" cy="533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30008" y="2192375"/>
            <a:ext cx="776884" cy="7790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83907" y="3282162"/>
            <a:ext cx="869035" cy="86616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28306" y="5781243"/>
            <a:ext cx="695159" cy="69731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70648" y="4584954"/>
            <a:ext cx="695159" cy="69659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27684" y="1368933"/>
            <a:ext cx="463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Направления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маршрутизации: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3331" y="7126639"/>
            <a:ext cx="15557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6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7"/>
            <a:ext cx="13439140" cy="7559040"/>
            <a:chOff x="0" y="27"/>
            <a:chExt cx="1343914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4014" y="6896100"/>
              <a:ext cx="208025" cy="18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997" y="1620012"/>
              <a:ext cx="13018985" cy="7185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0939" y="1779524"/>
            <a:ext cx="12651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исполнение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поручения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марта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2023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ММ-П8-4473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разработан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примерные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формы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документов,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подготовка которых,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педагогическими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работниками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основных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общеобразовательных программ,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частности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 образования.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5800" y="2386584"/>
            <a:ext cx="12283440" cy="1510665"/>
            <a:chOff x="685800" y="2386584"/>
            <a:chExt cx="12283440" cy="151066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2386584"/>
              <a:ext cx="12283440" cy="15102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6604" y="2472436"/>
              <a:ext cx="11902440" cy="1339215"/>
            </a:xfrm>
            <a:custGeom>
              <a:avLst/>
              <a:gdLst/>
              <a:ahLst/>
              <a:cxnLst/>
              <a:rect l="l" t="t" r="r" b="b"/>
              <a:pathLst>
                <a:path w="11902440" h="1339214">
                  <a:moveTo>
                    <a:pt x="11821109" y="0"/>
                  </a:moveTo>
                  <a:lnTo>
                    <a:pt x="80899" y="0"/>
                  </a:lnTo>
                  <a:lnTo>
                    <a:pt x="49409" y="6371"/>
                  </a:lnTo>
                  <a:lnTo>
                    <a:pt x="23695" y="23733"/>
                  </a:lnTo>
                  <a:lnTo>
                    <a:pt x="6357" y="49452"/>
                  </a:lnTo>
                  <a:lnTo>
                    <a:pt x="0" y="80899"/>
                  </a:lnTo>
                  <a:lnTo>
                    <a:pt x="0" y="1258315"/>
                  </a:lnTo>
                  <a:lnTo>
                    <a:pt x="6357" y="1289815"/>
                  </a:lnTo>
                  <a:lnTo>
                    <a:pt x="23695" y="1315529"/>
                  </a:lnTo>
                  <a:lnTo>
                    <a:pt x="49409" y="1332861"/>
                  </a:lnTo>
                  <a:lnTo>
                    <a:pt x="80899" y="1339214"/>
                  </a:lnTo>
                  <a:lnTo>
                    <a:pt x="11821109" y="1339214"/>
                  </a:lnTo>
                  <a:lnTo>
                    <a:pt x="11852555" y="1332861"/>
                  </a:lnTo>
                  <a:lnTo>
                    <a:pt x="11878275" y="1315529"/>
                  </a:lnTo>
                  <a:lnTo>
                    <a:pt x="11895636" y="1289815"/>
                  </a:lnTo>
                  <a:lnTo>
                    <a:pt x="11902008" y="1258315"/>
                  </a:lnTo>
                  <a:lnTo>
                    <a:pt x="11902008" y="80899"/>
                  </a:lnTo>
                  <a:lnTo>
                    <a:pt x="11895636" y="49452"/>
                  </a:lnTo>
                  <a:lnTo>
                    <a:pt x="11878275" y="23733"/>
                  </a:lnTo>
                  <a:lnTo>
                    <a:pt x="11852555" y="6371"/>
                  </a:lnTo>
                  <a:lnTo>
                    <a:pt x="11821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6604" y="2472436"/>
              <a:ext cx="11902440" cy="1339215"/>
            </a:xfrm>
            <a:custGeom>
              <a:avLst/>
              <a:gdLst/>
              <a:ahLst/>
              <a:cxnLst/>
              <a:rect l="l" t="t" r="r" b="b"/>
              <a:pathLst>
                <a:path w="11902440" h="1339214">
                  <a:moveTo>
                    <a:pt x="0" y="80899"/>
                  </a:moveTo>
                  <a:lnTo>
                    <a:pt x="6357" y="49452"/>
                  </a:lnTo>
                  <a:lnTo>
                    <a:pt x="23695" y="23733"/>
                  </a:lnTo>
                  <a:lnTo>
                    <a:pt x="49409" y="6371"/>
                  </a:lnTo>
                  <a:lnTo>
                    <a:pt x="80899" y="0"/>
                  </a:lnTo>
                  <a:lnTo>
                    <a:pt x="11821109" y="0"/>
                  </a:lnTo>
                  <a:lnTo>
                    <a:pt x="11852555" y="6371"/>
                  </a:lnTo>
                  <a:lnTo>
                    <a:pt x="11878275" y="23733"/>
                  </a:lnTo>
                  <a:lnTo>
                    <a:pt x="11895636" y="49452"/>
                  </a:lnTo>
                  <a:lnTo>
                    <a:pt x="11902008" y="80899"/>
                  </a:lnTo>
                  <a:lnTo>
                    <a:pt x="11902008" y="1258315"/>
                  </a:lnTo>
                  <a:lnTo>
                    <a:pt x="11895636" y="1289815"/>
                  </a:lnTo>
                  <a:lnTo>
                    <a:pt x="11878275" y="1315529"/>
                  </a:lnTo>
                  <a:lnTo>
                    <a:pt x="11852555" y="1332861"/>
                  </a:lnTo>
                  <a:lnTo>
                    <a:pt x="11821109" y="1339214"/>
                  </a:lnTo>
                  <a:lnTo>
                    <a:pt x="80899" y="1339214"/>
                  </a:lnTo>
                  <a:lnTo>
                    <a:pt x="49409" y="1332861"/>
                  </a:lnTo>
                  <a:lnTo>
                    <a:pt x="23695" y="1315529"/>
                  </a:lnTo>
                  <a:lnTo>
                    <a:pt x="6357" y="1289815"/>
                  </a:lnTo>
                  <a:lnTo>
                    <a:pt x="0" y="1258315"/>
                  </a:lnTo>
                  <a:lnTo>
                    <a:pt x="0" y="80899"/>
                  </a:lnTo>
                  <a:close/>
                </a:path>
              </a:pathLst>
            </a:custGeom>
            <a:ln w="12699">
              <a:solidFill>
                <a:srgbClr val="1D2C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595" y="2677414"/>
            <a:ext cx="11094720" cy="108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ПЕРЕЧЕНЬ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001F5F"/>
                </a:solidFill>
                <a:latin typeface="Arial"/>
                <a:cs typeface="Arial"/>
              </a:rPr>
              <a:t>ДОКУМЕНТОВ: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93040" indent="-180975">
              <a:lnSpc>
                <a:spcPct val="100000"/>
              </a:lnSpc>
              <a:buAutoNum type="arabicPeriod"/>
              <a:tabLst>
                <a:tab pos="193675" algn="l"/>
              </a:tabLst>
            </a:pP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Журнал</a:t>
            </a:r>
            <a:r>
              <a:rPr sz="12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наблюдения</a:t>
            </a:r>
            <a:r>
              <a:rPr sz="12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2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ребенком</a:t>
            </a:r>
            <a:r>
              <a:rPr sz="12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(включая</a:t>
            </a:r>
            <a:r>
              <a:rPr sz="12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2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1200" spc="1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диагностики,</a:t>
            </a:r>
            <a:r>
              <a:rPr sz="1200" spc="1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лист</a:t>
            </a:r>
            <a:r>
              <a:rPr sz="12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адаптации,</a:t>
            </a:r>
            <a:r>
              <a:rPr sz="12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табель</a:t>
            </a:r>
            <a:r>
              <a:rPr sz="12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(журнал)</a:t>
            </a:r>
            <a:r>
              <a:rPr sz="12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учета</a:t>
            </a:r>
            <a:r>
              <a:rPr sz="12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 err="1" smtClean="0">
                <a:solidFill>
                  <a:srgbClr val="001F5F"/>
                </a:solidFill>
                <a:latin typeface="Microsoft Sans Serif"/>
                <a:cs typeface="Microsoft Sans Serif"/>
              </a:rPr>
              <a:t>посещаемости</a:t>
            </a:r>
            <a:r>
              <a:rPr sz="1200" spc="80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детей)</a:t>
            </a:r>
            <a:endParaRPr sz="1200" dirty="0">
              <a:latin typeface="Microsoft Sans Serif"/>
              <a:cs typeface="Microsoft Sans Serif"/>
            </a:endParaRPr>
          </a:p>
          <a:p>
            <a:pPr marL="193040" indent="-18097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93675" algn="l"/>
              </a:tabLst>
            </a:pP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План,</a:t>
            </a:r>
            <a:r>
              <a:rPr sz="12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определяющий</a:t>
            </a:r>
            <a:r>
              <a:rPr sz="12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вид</a:t>
            </a:r>
            <a:r>
              <a:rPr sz="12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последовательность</a:t>
            </a:r>
            <a:r>
              <a:rPr sz="12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2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ребенком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Указанные</a:t>
            </a:r>
            <a:r>
              <a:rPr sz="1050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5" dirty="0">
                <a:solidFill>
                  <a:srgbClr val="001F5F"/>
                </a:solidFill>
                <a:latin typeface="Arial"/>
                <a:cs typeface="Arial"/>
              </a:rPr>
              <a:t>документы</a:t>
            </a:r>
            <a:r>
              <a:rPr sz="105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5" dirty="0">
                <a:solidFill>
                  <a:srgbClr val="001F5F"/>
                </a:solidFill>
                <a:latin typeface="Arial"/>
                <a:cs typeface="Arial"/>
              </a:rPr>
              <a:t>помогут</a:t>
            </a:r>
            <a:r>
              <a:rPr sz="105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оптимизировать</a:t>
            </a:r>
            <a:r>
              <a:rPr sz="1050" i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работу</a:t>
            </a:r>
            <a:r>
              <a:rPr sz="105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воспитателей</a:t>
            </a:r>
            <a:r>
              <a:rPr sz="1050" i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050" i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5" dirty="0">
                <a:solidFill>
                  <a:srgbClr val="001F5F"/>
                </a:solidFill>
                <a:latin typeface="Arial"/>
                <a:cs typeface="Arial"/>
              </a:rPr>
              <a:t>снизить</a:t>
            </a:r>
            <a:r>
              <a:rPr sz="1050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трудозатраты</a:t>
            </a:r>
            <a:r>
              <a:rPr sz="1050" i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050" i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20" dirty="0">
                <a:solidFill>
                  <a:srgbClr val="001F5F"/>
                </a:solidFill>
                <a:latin typeface="Arial"/>
                <a:cs typeface="Arial"/>
              </a:rPr>
              <a:t>формирования</a:t>
            </a:r>
            <a:r>
              <a:rPr sz="1050" i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15" dirty="0">
                <a:solidFill>
                  <a:srgbClr val="001F5F"/>
                </a:solidFill>
                <a:latin typeface="Arial"/>
                <a:cs typeface="Arial"/>
              </a:rPr>
              <a:t>«избыточной</a:t>
            </a:r>
            <a:r>
              <a:rPr sz="1050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i="1" spc="35" dirty="0">
                <a:solidFill>
                  <a:srgbClr val="001F5F"/>
                </a:solidFill>
                <a:latin typeface="Arial"/>
                <a:cs typeface="Arial"/>
              </a:rPr>
              <a:t>документации».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994" y="4067936"/>
            <a:ext cx="6274104" cy="33106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80719" y="4152392"/>
            <a:ext cx="408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СТРУКТУРА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ЖУРНАЛА</a:t>
            </a:r>
            <a:r>
              <a:rPr sz="12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НАБЛЮДЕНИЯ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РЕБЕНКОМ: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048" y="4518101"/>
            <a:ext cx="5632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а)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Список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группы,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включающий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Ф.И.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ребенка,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пол,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дата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рождения,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дата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зачисления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группу,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момент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зачисления;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(Заполняется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однократно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формировании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группы,</a:t>
            </a:r>
            <a:r>
              <a:rPr sz="12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актуализируется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мере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зачисления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новых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воспитанников)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048" y="5432806"/>
            <a:ext cx="56584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б)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диагностики</a:t>
            </a:r>
            <a:r>
              <a:rPr sz="12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учетом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возрастных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характеристик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возможных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достижений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ребѐнка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разных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этапах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детства</a:t>
            </a:r>
            <a:endParaRPr sz="1200">
              <a:latin typeface="Microsoft Sans Serif"/>
              <a:cs typeface="Microsoft Sans Serif"/>
            </a:endParaRPr>
          </a:p>
          <a:p>
            <a:pPr marL="12700" marR="80137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(В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пунктом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16.5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ФОП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периодичность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проведения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педагогической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диагностики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определяется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ДОО)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(регулярно)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8048" y="6347561"/>
            <a:ext cx="54495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в)</a:t>
            </a:r>
            <a:r>
              <a:rPr sz="1200" spc="3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Табель учета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посещаемости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детей</a:t>
            </a:r>
            <a:endParaRPr sz="1200">
              <a:latin typeface="Microsoft Sans Serif"/>
              <a:cs typeface="Microsoft Sans Serif"/>
            </a:endParaRPr>
          </a:p>
          <a:p>
            <a:pPr marL="12700" marR="729615">
              <a:lnSpc>
                <a:spcPct val="100000"/>
              </a:lnSpc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(Табель заполняется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каждую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группу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отдельно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подписывается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ответственным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лицом,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назначенным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учреждения.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Табель заполняется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ежедневно,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либо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(при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ведении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журнала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посещаемости) </a:t>
            </a:r>
            <a:r>
              <a:rPr sz="1200" spc="-3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1-2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раза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месяц).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6679" y="4037457"/>
            <a:ext cx="6118479" cy="331049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235443" y="4213352"/>
            <a:ext cx="523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ФОРМА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ПЛАНА,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ОПРЕДЕЛЯЮЩЕГО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ВИД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ПОСЛЕДОВАТЕЛЬНОСТЬ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ОБРАЗОВАТЕЛЬНОЙ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РЕБЕНКОМ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35443" y="4761992"/>
            <a:ext cx="556069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280">
              <a:lnSpc>
                <a:spcPct val="100000"/>
              </a:lnSpc>
              <a:spcBef>
                <a:spcPts val="100"/>
              </a:spcBef>
              <a:buChar char="-"/>
              <a:tabLst>
                <a:tab pos="10604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Временной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указанием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темы,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целей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учетом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основных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направлений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 детей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разных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этапах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детства.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(Временной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определяется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самостоятельно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ДОО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частью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статьи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28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273-ФЗ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).</a:t>
            </a:r>
            <a:endParaRPr sz="1200">
              <a:latin typeface="Microsoft Sans Serif"/>
              <a:cs typeface="Microsoft Sans Serif"/>
            </a:endParaRPr>
          </a:p>
          <a:p>
            <a:pPr marL="12700" marR="543560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Способы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(Содержание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должно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учитывать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организованную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педагога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детьми,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совместную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(партнерская)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детьми,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самостоятельную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детей,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родителей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деятельности)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(регулярность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заполнения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зависит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временного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периода,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определенного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ДОО).</a:t>
            </a:r>
            <a:endParaRPr sz="1200">
              <a:latin typeface="Microsoft Sans Serif"/>
              <a:cs typeface="Microsoft Sans Serif"/>
            </a:endParaRPr>
          </a:p>
          <a:p>
            <a:pPr marL="12700" marR="22923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06045" algn="l"/>
              </a:tabLst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(выводы,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рекомендации,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обратить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внимание, что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продолжить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закрепить)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(регулярность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заполнения зависит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временного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периода,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определенного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ДОО).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37489" y="1105027"/>
            <a:ext cx="5940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СНИЖЕНИЕ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1F5F"/>
                </a:solidFill>
                <a:latin typeface="Arial"/>
                <a:cs typeface="Arial"/>
              </a:rPr>
              <a:t>БЮРОКРАТИЧЕСКОЙ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НАГРУЗКИ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5711" y="7126639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7"/>
            <a:ext cx="13439140" cy="7559040"/>
            <a:chOff x="0" y="27"/>
            <a:chExt cx="1343914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49298" y="1312202"/>
            <a:ext cx="9774555" cy="69977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45005" marR="1122045" indent="-832485">
              <a:lnSpc>
                <a:spcPct val="100000"/>
              </a:lnSpc>
              <a:spcBef>
                <a:spcPts val="300"/>
              </a:spcBef>
            </a:pP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КОНСТРУКТОР</a:t>
            </a:r>
            <a:r>
              <a:rPr sz="20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ПРОЕКТИРОВАНИЯ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ОБРАЗОВАТЕЛЬНЫХ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ПРОГРАММ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ДОШКОЛЬНОГО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3654" y="2513711"/>
            <a:ext cx="12665710" cy="4445635"/>
            <a:chOff x="533654" y="2513711"/>
            <a:chExt cx="12665710" cy="44456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48793" y="6775856"/>
              <a:ext cx="250316" cy="1829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0004" y="2520061"/>
              <a:ext cx="5398770" cy="1017905"/>
            </a:xfrm>
            <a:custGeom>
              <a:avLst/>
              <a:gdLst/>
              <a:ahLst/>
              <a:cxnLst/>
              <a:rect l="l" t="t" r="r" b="b"/>
              <a:pathLst>
                <a:path w="5398770" h="1017904">
                  <a:moveTo>
                    <a:pt x="5144135" y="0"/>
                  </a:moveTo>
                  <a:lnTo>
                    <a:pt x="254431" y="0"/>
                  </a:lnTo>
                  <a:lnTo>
                    <a:pt x="0" y="508762"/>
                  </a:lnTo>
                  <a:lnTo>
                    <a:pt x="254431" y="1017651"/>
                  </a:lnTo>
                  <a:lnTo>
                    <a:pt x="5144135" y="1017651"/>
                  </a:lnTo>
                  <a:lnTo>
                    <a:pt x="5398516" y="508762"/>
                  </a:lnTo>
                  <a:lnTo>
                    <a:pt x="5144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0004" y="2520061"/>
              <a:ext cx="5398770" cy="1017905"/>
            </a:xfrm>
            <a:custGeom>
              <a:avLst/>
              <a:gdLst/>
              <a:ahLst/>
              <a:cxnLst/>
              <a:rect l="l" t="t" r="r" b="b"/>
              <a:pathLst>
                <a:path w="5398770" h="1017904">
                  <a:moveTo>
                    <a:pt x="0" y="508762"/>
                  </a:moveTo>
                  <a:lnTo>
                    <a:pt x="254431" y="0"/>
                  </a:lnTo>
                  <a:lnTo>
                    <a:pt x="5144135" y="0"/>
                  </a:lnTo>
                  <a:lnTo>
                    <a:pt x="5398516" y="508762"/>
                  </a:lnTo>
                  <a:lnTo>
                    <a:pt x="5144135" y="1017651"/>
                  </a:lnTo>
                  <a:lnTo>
                    <a:pt x="254431" y="1017651"/>
                  </a:lnTo>
                  <a:lnTo>
                    <a:pt x="0" y="508762"/>
                  </a:lnTo>
                  <a:close/>
                </a:path>
              </a:pathLst>
            </a:custGeom>
            <a:ln w="126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43480" y="2856738"/>
            <a:ext cx="2589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D2C5A"/>
                </a:solidFill>
                <a:latin typeface="Arial"/>
                <a:cs typeface="Arial"/>
              </a:rPr>
              <a:t>Обязательная</a:t>
            </a:r>
            <a:r>
              <a:rPr sz="2000" b="1" spc="-90" dirty="0">
                <a:solidFill>
                  <a:srgbClr val="1D2C5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D2C5A"/>
                </a:solidFill>
                <a:latin typeface="Arial"/>
                <a:cs typeface="Arial"/>
              </a:rPr>
              <a:t>часть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654" y="3760368"/>
            <a:ext cx="5411470" cy="65151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основе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образовательной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9990" y="3918991"/>
            <a:ext cx="2888615" cy="36449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1D2C5A"/>
                </a:solidFill>
                <a:latin typeface="Microsoft Sans Serif"/>
                <a:cs typeface="Microsoft Sans Serif"/>
              </a:rPr>
              <a:t>Вариант</a:t>
            </a:r>
            <a:r>
              <a:rPr sz="1800" spc="-20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2C5A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9696" y="3910355"/>
            <a:ext cx="2879090" cy="36449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solidFill>
                  <a:srgbClr val="1D2C5A"/>
                </a:solidFill>
                <a:latin typeface="Microsoft Sans Serif"/>
                <a:cs typeface="Microsoft Sans Serif"/>
              </a:rPr>
              <a:t>Вариант</a:t>
            </a:r>
            <a:r>
              <a:rPr sz="1800" spc="-20" dirty="0">
                <a:solidFill>
                  <a:srgbClr val="1D2C5A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D2C5A"/>
                </a:solidFill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93660" y="2513711"/>
            <a:ext cx="5411470" cy="1091565"/>
            <a:chOff x="7193660" y="2513711"/>
            <a:chExt cx="5411470" cy="1091565"/>
          </a:xfrm>
        </p:grpSpPr>
        <p:sp>
          <p:nvSpPr>
            <p:cNvPr id="19" name="object 19"/>
            <p:cNvSpPr/>
            <p:nvPr/>
          </p:nvSpPr>
          <p:spPr>
            <a:xfrm>
              <a:off x="7200010" y="2520061"/>
              <a:ext cx="5398770" cy="1078865"/>
            </a:xfrm>
            <a:custGeom>
              <a:avLst/>
              <a:gdLst/>
              <a:ahLst/>
              <a:cxnLst/>
              <a:rect l="l" t="t" r="r" b="b"/>
              <a:pathLst>
                <a:path w="5398770" h="1078864">
                  <a:moveTo>
                    <a:pt x="5128895" y="0"/>
                  </a:moveTo>
                  <a:lnTo>
                    <a:pt x="269621" y="0"/>
                  </a:lnTo>
                  <a:lnTo>
                    <a:pt x="0" y="539241"/>
                  </a:lnTo>
                  <a:lnTo>
                    <a:pt x="269621" y="1078483"/>
                  </a:lnTo>
                  <a:lnTo>
                    <a:pt x="5128895" y="1078483"/>
                  </a:lnTo>
                  <a:lnTo>
                    <a:pt x="5398516" y="539241"/>
                  </a:lnTo>
                  <a:lnTo>
                    <a:pt x="5128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00010" y="2520061"/>
              <a:ext cx="5398770" cy="1078865"/>
            </a:xfrm>
            <a:custGeom>
              <a:avLst/>
              <a:gdLst/>
              <a:ahLst/>
              <a:cxnLst/>
              <a:rect l="l" t="t" r="r" b="b"/>
              <a:pathLst>
                <a:path w="5398770" h="1078864">
                  <a:moveTo>
                    <a:pt x="0" y="539241"/>
                  </a:moveTo>
                  <a:lnTo>
                    <a:pt x="269621" y="0"/>
                  </a:lnTo>
                  <a:lnTo>
                    <a:pt x="5128895" y="0"/>
                  </a:lnTo>
                  <a:lnTo>
                    <a:pt x="5398516" y="539241"/>
                  </a:lnTo>
                  <a:lnTo>
                    <a:pt x="5128895" y="1078483"/>
                  </a:lnTo>
                  <a:lnTo>
                    <a:pt x="269621" y="1078483"/>
                  </a:lnTo>
                  <a:lnTo>
                    <a:pt x="0" y="539241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06257" y="2582418"/>
            <a:ext cx="398652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D2C5A"/>
                </a:solidFill>
                <a:latin typeface="Arial"/>
                <a:cs typeface="Arial"/>
              </a:rPr>
              <a:t>Часть,</a:t>
            </a:r>
            <a:r>
              <a:rPr sz="2000" b="1" spc="-55" dirty="0">
                <a:solidFill>
                  <a:srgbClr val="1D2C5A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D2C5A"/>
                </a:solidFill>
                <a:latin typeface="Arial"/>
                <a:cs typeface="Arial"/>
              </a:rPr>
              <a:t>формируемая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1D2C5A"/>
                </a:solidFill>
                <a:latin typeface="Arial"/>
                <a:cs typeface="Arial"/>
              </a:rPr>
              <a:t>участниками</a:t>
            </a:r>
            <a:r>
              <a:rPr sz="2000" b="1" spc="-70" dirty="0">
                <a:solidFill>
                  <a:srgbClr val="1D2C5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D2C5A"/>
                </a:solidFill>
                <a:latin typeface="Arial"/>
                <a:cs typeface="Arial"/>
              </a:rPr>
              <a:t>образовательных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1D2C5A"/>
                </a:solidFill>
                <a:latin typeface="Arial"/>
                <a:cs typeface="Arial"/>
              </a:rPr>
              <a:t>отношений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19696" y="4374642"/>
            <a:ext cx="2879090" cy="1461770"/>
          </a:xfrm>
          <a:prstGeom prst="rect">
            <a:avLst/>
          </a:prstGeom>
          <a:solidFill>
            <a:srgbClr val="1D2C5A"/>
          </a:solidFill>
          <a:ln w="12700">
            <a:solidFill>
              <a:srgbClr val="001F5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несколько</a:t>
            </a:r>
            <a:endParaRPr sz="1800">
              <a:latin typeface="Microsoft Sans Serif"/>
              <a:cs typeface="Microsoft Sans Serif"/>
            </a:endParaRPr>
          </a:p>
          <a:p>
            <a:pPr marL="90170" marR="1676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парциальных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программ,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выбранных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участниками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71300" y="6448424"/>
            <a:ext cx="129095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ts val="1555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r>
              <a:rPr sz="13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программы:</a:t>
            </a:r>
            <a:endParaRPr sz="1300" dirty="0">
              <a:latin typeface="Calibri"/>
              <a:cs typeface="Calibri"/>
            </a:endParaRPr>
          </a:p>
          <a:p>
            <a:pPr marL="300990" marR="528955" indent="-216535">
              <a:lnSpc>
                <a:spcPts val="1560"/>
              </a:lnSpc>
              <a:spcBef>
                <a:spcPts val="45"/>
              </a:spcBef>
              <a:buFont typeface="Wingdings"/>
              <a:buChar char=""/>
              <a:tabLst>
                <a:tab pos="301625" algn="l"/>
              </a:tabLst>
            </a:pPr>
            <a:r>
              <a:rPr sz="13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образ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8424" y="2005456"/>
            <a:ext cx="8386445" cy="1927225"/>
          </a:xfrm>
          <a:custGeom>
            <a:avLst/>
            <a:gdLst/>
            <a:ahLst/>
            <a:cxnLst/>
            <a:rect l="l" t="t" r="r" b="b"/>
            <a:pathLst>
              <a:path w="8386445" h="1927225">
                <a:moveTo>
                  <a:pt x="6706489" y="496570"/>
                </a:moveTo>
                <a:lnTo>
                  <a:pt x="6683222" y="485521"/>
                </a:lnTo>
                <a:lnTo>
                  <a:pt x="6586728" y="439674"/>
                </a:lnTo>
                <a:lnTo>
                  <a:pt x="6581915" y="471030"/>
                </a:lnTo>
                <a:lnTo>
                  <a:pt x="3498723" y="0"/>
                </a:lnTo>
                <a:lnTo>
                  <a:pt x="3497961" y="4978"/>
                </a:lnTo>
                <a:lnTo>
                  <a:pt x="3497199" y="0"/>
                </a:lnTo>
                <a:lnTo>
                  <a:pt x="124815" y="491070"/>
                </a:lnTo>
                <a:lnTo>
                  <a:pt x="120256" y="459613"/>
                </a:lnTo>
                <a:lnTo>
                  <a:pt x="0" y="515620"/>
                </a:lnTo>
                <a:lnTo>
                  <a:pt x="131191" y="535051"/>
                </a:lnTo>
                <a:lnTo>
                  <a:pt x="126898" y="505460"/>
                </a:lnTo>
                <a:lnTo>
                  <a:pt x="126631" y="503631"/>
                </a:lnTo>
                <a:lnTo>
                  <a:pt x="3497923" y="12623"/>
                </a:lnTo>
                <a:lnTo>
                  <a:pt x="6579984" y="483603"/>
                </a:lnTo>
                <a:lnTo>
                  <a:pt x="6575171" y="514985"/>
                </a:lnTo>
                <a:lnTo>
                  <a:pt x="6706489" y="496570"/>
                </a:lnTo>
                <a:close/>
              </a:path>
              <a:path w="8386445" h="1927225">
                <a:moveTo>
                  <a:pt x="6707632" y="1610487"/>
                </a:moveTo>
                <a:lnTo>
                  <a:pt x="6705346" y="1598041"/>
                </a:lnTo>
                <a:lnTo>
                  <a:pt x="5144528" y="1876615"/>
                </a:lnTo>
                <a:lnTo>
                  <a:pt x="5138928" y="1845437"/>
                </a:lnTo>
                <a:lnTo>
                  <a:pt x="5020564" y="1905254"/>
                </a:lnTo>
                <a:lnTo>
                  <a:pt x="5152390" y="1920367"/>
                </a:lnTo>
                <a:lnTo>
                  <a:pt x="5147183" y="1891411"/>
                </a:lnTo>
                <a:lnTo>
                  <a:pt x="5146776" y="1889175"/>
                </a:lnTo>
                <a:lnTo>
                  <a:pt x="6707632" y="1610487"/>
                </a:lnTo>
                <a:close/>
              </a:path>
              <a:path w="8386445" h="1927225">
                <a:moveTo>
                  <a:pt x="8385937" y="1913890"/>
                </a:moveTo>
                <a:lnTo>
                  <a:pt x="8356320" y="1898396"/>
                </a:lnTo>
                <a:lnTo>
                  <a:pt x="8268462" y="1852422"/>
                </a:lnTo>
                <a:lnTo>
                  <a:pt x="8262429" y="1883575"/>
                </a:lnTo>
                <a:lnTo>
                  <a:pt x="6706616" y="1583690"/>
                </a:lnTo>
                <a:lnTo>
                  <a:pt x="6704203" y="1596136"/>
                </a:lnTo>
                <a:lnTo>
                  <a:pt x="8260016" y="1896021"/>
                </a:lnTo>
                <a:lnTo>
                  <a:pt x="8253984" y="1927225"/>
                </a:lnTo>
                <a:lnTo>
                  <a:pt x="8385937" y="1913890"/>
                </a:lnTo>
                <a:close/>
              </a:path>
            </a:pathLst>
          </a:custGeom>
          <a:solidFill>
            <a:srgbClr val="16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" y="118541"/>
            <a:ext cx="13278093" cy="71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43331" y="7126639"/>
            <a:ext cx="15557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6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13438758" cy="7558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7593"/>
            <a:ext cx="13439140" cy="7559040"/>
            <a:chOff x="0" y="27"/>
            <a:chExt cx="1343914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"/>
              <a:ext cx="13438759" cy="7558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45186" y="225933"/>
              <a:ext cx="318389" cy="24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35281" y="216027"/>
              <a:ext cx="735965" cy="645795"/>
            </a:xfrm>
            <a:custGeom>
              <a:avLst/>
              <a:gdLst/>
              <a:ahLst/>
              <a:cxnLst/>
              <a:rect l="l" t="t" r="r" b="b"/>
              <a:pathLst>
                <a:path w="735965" h="645794">
                  <a:moveTo>
                    <a:pt x="0" y="0"/>
                  </a:moveTo>
                  <a:lnTo>
                    <a:pt x="735711" y="0"/>
                  </a:lnTo>
                </a:path>
                <a:path w="735965" h="645794">
                  <a:moveTo>
                    <a:pt x="0" y="0"/>
                  </a:moveTo>
                  <a:lnTo>
                    <a:pt x="0" y="645414"/>
                  </a:lnTo>
                </a:path>
                <a:path w="735965" h="645794">
                  <a:moveTo>
                    <a:pt x="0" y="645414"/>
                  </a:moveTo>
                  <a:lnTo>
                    <a:pt x="735711" y="645414"/>
                  </a:lnTo>
                </a:path>
                <a:path w="735965" h="645794">
                  <a:moveTo>
                    <a:pt x="735711" y="645414"/>
                  </a:moveTo>
                  <a:lnTo>
                    <a:pt x="735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60" y="335559"/>
              <a:ext cx="1014120" cy="536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4014" y="6896100"/>
              <a:ext cx="208025" cy="18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997" y="1620012"/>
              <a:ext cx="13018985" cy="7185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0939" y="1779524"/>
            <a:ext cx="12651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Критерии информированности родителей о ФОП ДО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2638424"/>
            <a:ext cx="12720179" cy="450817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1753" y="3095625"/>
            <a:ext cx="12171577" cy="4149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Проведение 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информационных встреч с родителями на тему содержания ФОП ДО и ее внедрения в образовательную практику с 1 сентября 2023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года.</a:t>
            </a: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Наличие 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сайте организации информации о внедрении ФОП ДО с 1 сентября 2023 года и адаптированной для родителей информации о задачах и содержании ФОП ДО.</a:t>
            </a: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Наличие адаптированной для родителей информации о содержании ФОП ДО и ее внедрении с 1 сентября 2023 года в официальных группах ДОО в </a:t>
            </a:r>
            <a:r>
              <a:rPr lang="ru-RU" sz="1600" dirty="0" err="1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соцсетях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Формы представления информации на сайте/в социальных сетях о содержании и внедрению ФОП ДО (</a:t>
            </a:r>
            <a:r>
              <a:rPr lang="ru-RU" sz="1600" dirty="0" err="1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инфографика</a:t>
            </a:r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памятки, текстовый файл, презентация, другое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Наличие и активность обратной связи от родителей на информационных ресурсах (сайт/социальные сети) по поводу информации о содержании и внедрении ФОП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ДО.</a:t>
            </a: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6. Отношение родителей к содержанию и внедрению ФОП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ДО.</a:t>
            </a: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7. Реализация мер поддержки, разъяснительной работы для родителей по их адаптации к изменениям в образовательной деятельности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ДОО.</a:t>
            </a: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8. Наличие в ДОО государственно-общественного управления, коллегиальных органов управления (в том числе модели управляющего совета) либо других форм активного взаимодействия ДОО и родительского </a:t>
            </a:r>
            <a:r>
              <a:rPr lang="ru-RU" sz="1600" dirty="0" smtClean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сообщества.</a:t>
            </a:r>
            <a:endParaRPr lang="ru-RU" sz="16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9. Включенность родителей в деятельность по внедрению ФОП ДО в образовательную практику ДОО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sz="1200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37489" y="1105027"/>
            <a:ext cx="1146241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Мониторинг реализации ФОП дошкольного образования </a:t>
            </a:r>
            <a:endParaRPr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6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1656</Words>
  <Application>Microsoft Office PowerPoint</Application>
  <PresentationFormat>Произвольный</PresentationFormat>
  <Paragraphs>168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РАЗРАБОТКА И УТВЕРЖДЕНИЕ ФЕДЕРАЛЬНОЙ  ОБРАЗОВАТЕЛЬНОЙ ПРОГРАММЫ  ДОШКОЛЬНОГО ОБРАЗОВАНИЯ</vt:lpstr>
      <vt:lpstr>Презентация PowerPoint</vt:lpstr>
      <vt:lpstr>Презентация PowerPoint</vt:lpstr>
      <vt:lpstr>Проект Концепции</vt:lpstr>
      <vt:lpstr>Направления маршрутизации:</vt:lpstr>
      <vt:lpstr>СНИЖЕНИЕ БЮРОКРАТИЧЕСКОЙ НАГРУЗКИ</vt:lpstr>
      <vt:lpstr>КОНСТРУКТОР ПРОЕКТИРОВАНИЯ ОБРАЗОВАТЕЛЬНЫХ  ПРОГРАММ ДОШКОЛЬНОГО ОБРАЗОВАНИЯ</vt:lpstr>
      <vt:lpstr>Мониторинг реализации ФОП дошкольного образования </vt:lpstr>
      <vt:lpstr>Мониторинг реализации ФОП дошкольного образования </vt:lpstr>
      <vt:lpstr>Мониторинг реализации ФОП дошкольного образования </vt:lpstr>
      <vt:lpstr>КОНСТРУКТОР ДЛЯ ПРОЕКТИРОВАНИЯ ОБРАЗОВАТЕЛЬНЫХ  ПРОГРАММ ДОШКОЛЬНОГО ОБРАЗОВАНИЯ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34-17</cp:lastModifiedBy>
  <cp:revision>6</cp:revision>
  <dcterms:created xsi:type="dcterms:W3CDTF">2023-12-08T09:42:51Z</dcterms:created>
  <dcterms:modified xsi:type="dcterms:W3CDTF">2023-12-08T11:45:59Z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2023-12-08T00:00:00Z</vt:filetime>
  </property>
</Properties>
</file>