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8" r:id="rId3"/>
    <p:sldId id="256" r:id="rId4"/>
    <p:sldId id="282" r:id="rId5"/>
    <p:sldId id="259" r:id="rId6"/>
    <p:sldId id="260" r:id="rId7"/>
    <p:sldId id="261" r:id="rId8"/>
    <p:sldId id="262" r:id="rId9"/>
    <p:sldId id="263" r:id="rId10"/>
    <p:sldId id="257" r:id="rId11"/>
    <p:sldId id="258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83" r:id="rId25"/>
    <p:sldId id="284" r:id="rId26"/>
    <p:sldId id="285" r:id="rId27"/>
    <p:sldId id="286" r:id="rId28"/>
    <p:sldId id="287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624" autoAdjust="0"/>
  </p:normalViewPr>
  <p:slideViewPr>
    <p:cSldViewPr>
      <p:cViewPr varScale="1">
        <p:scale>
          <a:sx n="88" d="100"/>
          <a:sy n="88" d="100"/>
        </p:scale>
        <p:origin x="146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slide" Target="slide15.xml"/><Relationship Id="rId18" Type="http://schemas.openxmlformats.org/officeDocument/2006/relationships/slide" Target="slide20.xml"/><Relationship Id="rId26" Type="http://schemas.openxmlformats.org/officeDocument/2006/relationships/slide" Target="slide28.xml"/><Relationship Id="rId3" Type="http://schemas.openxmlformats.org/officeDocument/2006/relationships/slide" Target="slide5.xml"/><Relationship Id="rId21" Type="http://schemas.openxmlformats.org/officeDocument/2006/relationships/slide" Target="slide23.xml"/><Relationship Id="rId7" Type="http://schemas.openxmlformats.org/officeDocument/2006/relationships/slide" Target="slide9.xml"/><Relationship Id="rId12" Type="http://schemas.openxmlformats.org/officeDocument/2006/relationships/slide" Target="slide14.xml"/><Relationship Id="rId17" Type="http://schemas.openxmlformats.org/officeDocument/2006/relationships/slide" Target="slide19.xml"/><Relationship Id="rId25" Type="http://schemas.openxmlformats.org/officeDocument/2006/relationships/slide" Target="slide26.xml"/><Relationship Id="rId2" Type="http://schemas.openxmlformats.org/officeDocument/2006/relationships/slide" Target="slide4.xml"/><Relationship Id="rId16" Type="http://schemas.openxmlformats.org/officeDocument/2006/relationships/slide" Target="slide18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11" Type="http://schemas.openxmlformats.org/officeDocument/2006/relationships/slide" Target="slide13.xml"/><Relationship Id="rId24" Type="http://schemas.openxmlformats.org/officeDocument/2006/relationships/slide" Target="slide27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5.xml"/><Relationship Id="rId10" Type="http://schemas.openxmlformats.org/officeDocument/2006/relationships/slide" Target="slide11.xml"/><Relationship Id="rId19" Type="http://schemas.openxmlformats.org/officeDocument/2006/relationships/slide" Target="slide22.xml"/><Relationship Id="rId4" Type="http://schemas.openxmlformats.org/officeDocument/2006/relationships/slide" Target="slide7.xml"/><Relationship Id="rId9" Type="http://schemas.openxmlformats.org/officeDocument/2006/relationships/slide" Target="slide12.xml"/><Relationship Id="rId14" Type="http://schemas.openxmlformats.org/officeDocument/2006/relationships/slide" Target="slide17.xml"/><Relationship Id="rId22" Type="http://schemas.openxmlformats.org/officeDocument/2006/relationships/slide" Target="slide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gif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31640" y="476672"/>
            <a:ext cx="6286544" cy="17851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5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Своя игра для педагогов</a:t>
            </a:r>
            <a:endParaRPr lang="ru-RU" sz="5500" b="1" u="sng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95736" y="2924944"/>
            <a:ext cx="542244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По пожарной безопасности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624116" y="5329118"/>
            <a:ext cx="4163908" cy="100015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Воспитатель Братских Д.С.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5386411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1.То назад, то вперед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Ходит – бродит пароход.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Остановишь – горе,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Продырявит море.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smtClean="0">
                <a:latin typeface="Monotype Corsiva" pitchFamily="66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.С языком, а не лается,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Без зубов, а кусается.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smtClean="0">
                <a:latin typeface="Monotype Corsiva" pitchFamily="66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.Кто опасен всей округе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Знойным днем, в шальную вьюгу?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Кто оставит нас без крова,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Без пальто в мороз суровый?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86578" y="785794"/>
            <a:ext cx="214834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ungsuh" pitchFamily="18" charset="-127"/>
                <a:ea typeface="Gungsuh" pitchFamily="18" charset="-127"/>
              </a:rPr>
              <a:t>Утюг</a:t>
            </a:r>
            <a:endParaRPr lang="ru-RU" sz="5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Gungsuh" pitchFamily="18" charset="-127"/>
              <a:ea typeface="Gungsuh" pitchFamily="18" charset="-127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26781" y="2928934"/>
            <a:ext cx="20172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Огонь</a:t>
            </a:r>
            <a:endParaRPr lang="ru-RU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00694" y="5429264"/>
            <a:ext cx="28632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egoe Script" pitchFamily="34" charset="0"/>
                <a:cs typeface="MV Boli" pitchFamily="2" charset="0"/>
              </a:rPr>
              <a:t>Пожар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egoe Script" pitchFamily="34" charset="0"/>
              <a:cs typeface="MV Boli" pitchFamily="2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00562" y="714356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00562" y="2928934"/>
            <a:ext cx="204806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167277" y="4429132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7138493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600" dirty="0" smtClean="0">
                <a:solidFill>
                  <a:srgbClr val="000000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ru-RU" sz="4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.От огня бывает</a:t>
            </a:r>
            <a:endParaRPr kumimoji="0" lang="ru-RU" sz="4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И от огня сгорает.</a:t>
            </a:r>
            <a:endParaRPr kumimoji="0" lang="ru-RU" sz="4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600" dirty="0" smtClean="0">
                <a:solidFill>
                  <a:srgbClr val="000000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4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.Огневые стрелы пускает,</a:t>
            </a:r>
            <a:endParaRPr kumimoji="0" lang="ru-RU" sz="4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Никто их не поймает.</a:t>
            </a:r>
            <a:endParaRPr kumimoji="0" lang="ru-RU" sz="4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600" dirty="0" smtClean="0">
                <a:solidFill>
                  <a:srgbClr val="000000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ru-RU" sz="4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.В одном амбаре сто пожаров.</a:t>
            </a:r>
            <a:endParaRPr kumimoji="0" lang="ru-RU" sz="4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15140" y="357166"/>
            <a:ext cx="2192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Уголек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00826" y="3214686"/>
            <a:ext cx="23695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Gabriola" pitchFamily="82" charset="0"/>
              </a:rPr>
              <a:t>Молния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Gabriola" pitchFamily="82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7686" y="5103674"/>
            <a:ext cx="292080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Коробок </a:t>
            </a:r>
          </a:p>
          <a:p>
            <a:pPr algn="ctr"/>
            <a:r>
              <a:rPr lang="ru-RU" sz="54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спичек</a:t>
            </a:r>
            <a:endParaRPr lang="ru-RU" sz="5400" b="1" dirty="0">
              <a:ln w="127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85852" y="5357826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643702" y="2214554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00562" y="357166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0"/>
            <a:ext cx="5966698" cy="69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1.В брезентовой куртке и каске,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Забыв про кольчужную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бронь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Решительно и без опаски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Бросается рыцарь в огонь.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dirty="0" smtClean="0">
                <a:solidFill>
                  <a:srgbClr val="000000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.Что встретит – пожирает.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Но если дать ему воды,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Он мигом погибает.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dirty="0" smtClean="0">
                <a:solidFill>
                  <a:srgbClr val="000000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.Вокруг глаз и рук вьется,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А в руки не дается.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29256" y="1285860"/>
            <a:ext cx="34545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Пожарный</a:t>
            </a:r>
            <a:endParaRPr lang="ru-RU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43504" y="3714752"/>
            <a:ext cx="20172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Огонь</a:t>
            </a:r>
            <a:endParaRPr lang="ru-RU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86314" y="5934670"/>
            <a:ext cx="16385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Дым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86446" y="5072074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29388" y="2714620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58016" y="357166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4929190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Monotype Corsiva" pitchFamily="66" charset="0"/>
              </a:rPr>
              <a:t>1.Летала мошка –</a:t>
            </a:r>
          </a:p>
          <a:p>
            <a:r>
              <a:rPr lang="ru-RU" sz="3200" dirty="0" smtClean="0">
                <a:latin typeface="Monotype Corsiva" pitchFamily="66" charset="0"/>
              </a:rPr>
              <a:t>сосновая ножка,</a:t>
            </a:r>
          </a:p>
          <a:p>
            <a:r>
              <a:rPr lang="ru-RU" sz="3200" dirty="0" smtClean="0">
                <a:latin typeface="Monotype Corsiva" pitchFamily="66" charset="0"/>
              </a:rPr>
              <a:t>на стог села – </a:t>
            </a:r>
          </a:p>
          <a:p>
            <a:r>
              <a:rPr lang="ru-RU" sz="3200" dirty="0" smtClean="0">
                <a:latin typeface="Monotype Corsiva" pitchFamily="66" charset="0"/>
              </a:rPr>
              <a:t>всё сено съела </a:t>
            </a:r>
          </a:p>
          <a:p>
            <a:pPr marL="342900" indent="-342900"/>
            <a:endParaRPr lang="ru-RU" sz="3200" dirty="0" smtClean="0">
              <a:latin typeface="Monotype Corsiva" pitchFamily="66" charset="0"/>
            </a:endParaRPr>
          </a:p>
          <a:p>
            <a:r>
              <a:rPr lang="ru-RU" sz="3200" dirty="0" smtClean="0">
                <a:latin typeface="Monotype Corsiva" pitchFamily="66" charset="0"/>
              </a:rPr>
              <a:t>2.Стоит столбом, горит огнём;</a:t>
            </a:r>
          </a:p>
          <a:p>
            <a:r>
              <a:rPr lang="ru-RU" sz="3200" dirty="0" smtClean="0">
                <a:latin typeface="Monotype Corsiva" pitchFamily="66" charset="0"/>
              </a:rPr>
              <a:t>Ни жару, ни пару, ни угольев</a:t>
            </a:r>
          </a:p>
          <a:p>
            <a:endParaRPr lang="ru-RU" sz="3200" dirty="0" smtClean="0">
              <a:latin typeface="Monotype Corsiva" pitchFamily="66" charset="0"/>
            </a:endParaRPr>
          </a:p>
          <a:p>
            <a:r>
              <a:rPr lang="ru-RU" sz="3200" dirty="0" smtClean="0">
                <a:latin typeface="Monotype Corsiva" pitchFamily="66" charset="0"/>
              </a:rPr>
              <a:t>3.Смел огонь, они смелее,</a:t>
            </a:r>
          </a:p>
          <a:p>
            <a:r>
              <a:rPr lang="ru-RU" sz="3200" dirty="0" smtClean="0">
                <a:latin typeface="Monotype Corsiva" pitchFamily="66" charset="0"/>
              </a:rPr>
              <a:t>Он силен, они сильнее,</a:t>
            </a:r>
          </a:p>
          <a:p>
            <a:r>
              <a:rPr lang="ru-RU" sz="3200" dirty="0" smtClean="0">
                <a:latin typeface="Monotype Corsiva" pitchFamily="66" charset="0"/>
              </a:rPr>
              <a:t>Их огнем не испугать, </a:t>
            </a:r>
          </a:p>
          <a:p>
            <a:r>
              <a:rPr lang="ru-RU" sz="3200" dirty="0" smtClean="0">
                <a:latin typeface="Monotype Corsiva" pitchFamily="66" charset="0"/>
              </a:rPr>
              <a:t>Им к огню не привыкать!</a:t>
            </a:r>
          </a:p>
          <a:p>
            <a:pPr marL="342900" indent="-342900"/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500826" y="500042"/>
            <a:ext cx="2480359" cy="98488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8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Спичка</a:t>
            </a:r>
            <a:endParaRPr lang="ru-RU" sz="58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00892" y="2571744"/>
            <a:ext cx="19223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Свеча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00562" y="5572140"/>
            <a:ext cx="34176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Пожарные</a:t>
            </a:r>
            <a:endParaRPr lang="ru-RU" sz="54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43306" y="500042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857752" y="2571744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57818" y="4429132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500034" y="1142984"/>
            <a:ext cx="4572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 dirty="0">
                <a:latin typeface="Gabriola" pitchFamily="82" charset="0"/>
                <a:cs typeface="MV Boli" pitchFamily="2" charset="0"/>
              </a:rPr>
              <a:t>Что за дым над головой?</a:t>
            </a:r>
          </a:p>
          <a:p>
            <a:r>
              <a:rPr lang="ru-RU" sz="3500" dirty="0">
                <a:latin typeface="Gabriola" pitchFamily="82" charset="0"/>
                <a:cs typeface="MV Boli" pitchFamily="2" charset="0"/>
              </a:rPr>
              <a:t>Что за гром над мостовой?</a:t>
            </a:r>
          </a:p>
          <a:p>
            <a:r>
              <a:rPr lang="ru-RU" sz="3500" dirty="0">
                <a:latin typeface="Gabriola" pitchFamily="82" charset="0"/>
                <a:cs typeface="MV Boli" pitchFamily="2" charset="0"/>
              </a:rPr>
              <a:t>Дом пылает за углом.</a:t>
            </a:r>
          </a:p>
          <a:p>
            <a:r>
              <a:rPr lang="ru-RU" sz="3500" dirty="0">
                <a:latin typeface="Gabriola" pitchFamily="82" charset="0"/>
                <a:cs typeface="MV Boli" pitchFamily="2" charset="0"/>
              </a:rPr>
              <a:t>Что за мрак стоит кругом?</a:t>
            </a:r>
          </a:p>
          <a:p>
            <a:r>
              <a:rPr lang="ru-RU" sz="3500" dirty="0">
                <a:latin typeface="Gabriola" pitchFamily="82" charset="0"/>
                <a:cs typeface="MV Boli" pitchFamily="2" charset="0"/>
              </a:rPr>
              <a:t>Ставит лестницы команда,</a:t>
            </a:r>
          </a:p>
          <a:p>
            <a:r>
              <a:rPr lang="ru-RU" sz="3500" dirty="0">
                <a:latin typeface="Gabriola" pitchFamily="82" charset="0"/>
                <a:cs typeface="MV Boli" pitchFamily="2" charset="0"/>
              </a:rPr>
              <a:t>От огня спасает дом. </a:t>
            </a:r>
          </a:p>
          <a:p>
            <a:r>
              <a:rPr lang="ru-RU" sz="3500" dirty="0">
                <a:latin typeface="Gabriola" pitchFamily="82" charset="0"/>
                <a:cs typeface="MV Boli" pitchFamily="2" charset="0"/>
              </a:rPr>
              <a:t>Весь чердак уже в огне,</a:t>
            </a:r>
          </a:p>
          <a:p>
            <a:r>
              <a:rPr lang="ru-RU" sz="3500" dirty="0">
                <a:latin typeface="Gabriola" pitchFamily="82" charset="0"/>
                <a:cs typeface="MV Boli" pitchFamily="2" charset="0"/>
              </a:rPr>
              <a:t>Бьются голуби в окне…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1142984"/>
            <a:ext cx="3459162" cy="4551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285984" y="5572140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500430" y="5715016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57158" y="571480"/>
            <a:ext cx="5113337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dirty="0">
                <a:latin typeface="Segoe Script" pitchFamily="34" charset="0"/>
              </a:rPr>
              <a:t>Мать на рынок уходила,</a:t>
            </a:r>
          </a:p>
          <a:p>
            <a:r>
              <a:rPr lang="ru-RU" sz="2400" b="1" dirty="0">
                <a:latin typeface="Segoe Script" pitchFamily="34" charset="0"/>
              </a:rPr>
              <a:t>Дочке Лене говорила:</a:t>
            </a:r>
          </a:p>
          <a:p>
            <a:r>
              <a:rPr lang="ru-RU" sz="2400" b="1" dirty="0">
                <a:latin typeface="Segoe Script" pitchFamily="34" charset="0"/>
              </a:rPr>
              <a:t>- Печку, Леночка, не тронь.</a:t>
            </a:r>
          </a:p>
          <a:p>
            <a:r>
              <a:rPr lang="ru-RU" sz="2400" b="1" dirty="0">
                <a:latin typeface="Segoe Script" pitchFamily="34" charset="0"/>
              </a:rPr>
              <a:t>Жжётся, Леночка, огонь.</a:t>
            </a:r>
          </a:p>
          <a:p>
            <a:r>
              <a:rPr lang="ru-RU" sz="2400" b="1" dirty="0">
                <a:latin typeface="Segoe Script" pitchFamily="34" charset="0"/>
              </a:rPr>
              <a:t>Только мать сошла с крылечка,</a:t>
            </a:r>
          </a:p>
          <a:p>
            <a:r>
              <a:rPr lang="ru-RU" sz="2400" b="1" dirty="0">
                <a:latin typeface="Segoe Script" pitchFamily="34" charset="0"/>
              </a:rPr>
              <a:t>Лена села перед печкой,</a:t>
            </a:r>
          </a:p>
          <a:p>
            <a:r>
              <a:rPr lang="ru-RU" sz="2400" b="1" dirty="0">
                <a:latin typeface="Segoe Script" pitchFamily="34" charset="0"/>
              </a:rPr>
              <a:t>В щёлку красную глядит,</a:t>
            </a:r>
          </a:p>
          <a:p>
            <a:r>
              <a:rPr lang="ru-RU" sz="2400" b="1" dirty="0">
                <a:latin typeface="Segoe Script" pitchFamily="34" charset="0"/>
              </a:rPr>
              <a:t>А в печи огонь гудит. </a:t>
            </a:r>
          </a:p>
          <a:p>
            <a:r>
              <a:rPr lang="ru-RU" sz="2400" b="1" dirty="0">
                <a:latin typeface="Segoe Script" pitchFamily="34" charset="0"/>
              </a:rPr>
              <a:t>Приоткрыла дверцу Лена –</a:t>
            </a:r>
          </a:p>
          <a:p>
            <a:r>
              <a:rPr lang="ru-RU" sz="2400" b="1" dirty="0">
                <a:latin typeface="Segoe Script" pitchFamily="34" charset="0"/>
              </a:rPr>
              <a:t>Соскочил огонь с полена, </a:t>
            </a:r>
          </a:p>
          <a:p>
            <a:r>
              <a:rPr lang="ru-RU" sz="2400" b="1" dirty="0">
                <a:latin typeface="Segoe Script" pitchFamily="34" charset="0"/>
              </a:rPr>
              <a:t>Перед печкой выжег пол,</a:t>
            </a:r>
          </a:p>
          <a:p>
            <a:r>
              <a:rPr lang="ru-RU" sz="2400" b="1" dirty="0">
                <a:latin typeface="Segoe Script" pitchFamily="34" charset="0"/>
              </a:rPr>
              <a:t>Влез по скатерти на стол…</a:t>
            </a:r>
          </a:p>
          <a:p>
            <a:endParaRPr lang="ru-RU" sz="2400" b="1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rcRect l="3699" b="4654"/>
          <a:stretch>
            <a:fillRect/>
          </a:stretch>
        </p:blipFill>
        <p:spPr bwMode="auto">
          <a:xfrm>
            <a:off x="5715008" y="1071546"/>
            <a:ext cx="3141662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214678" y="5572140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1285860"/>
            <a:ext cx="3112158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571472" y="1071546"/>
            <a:ext cx="4232249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dirty="0">
                <a:latin typeface="Monotype Corsiva" pitchFamily="66" charset="0"/>
              </a:rPr>
              <a:t>Море пламенем горит,</a:t>
            </a:r>
          </a:p>
          <a:p>
            <a:r>
              <a:rPr lang="ru-RU" sz="3600" dirty="0">
                <a:latin typeface="Monotype Corsiva" pitchFamily="66" charset="0"/>
              </a:rPr>
              <a:t>Выбежал из моря кит.</a:t>
            </a:r>
          </a:p>
          <a:p>
            <a:r>
              <a:rPr lang="ru-RU" sz="3600" dirty="0">
                <a:latin typeface="Monotype Corsiva" pitchFamily="66" charset="0"/>
              </a:rPr>
              <a:t>«Эй, пожарные, бегите!</a:t>
            </a:r>
          </a:p>
          <a:p>
            <a:r>
              <a:rPr lang="ru-RU" sz="3600" dirty="0">
                <a:latin typeface="Monotype Corsiva" pitchFamily="66" charset="0"/>
              </a:rPr>
              <a:t>Помогите, помогите!»</a:t>
            </a:r>
          </a:p>
          <a:p>
            <a:r>
              <a:rPr lang="ru-RU" sz="3600" dirty="0">
                <a:latin typeface="Monotype Corsiva" pitchFamily="66" charset="0"/>
              </a:rPr>
              <a:t>Долго, долго крокодил</a:t>
            </a:r>
          </a:p>
          <a:p>
            <a:r>
              <a:rPr lang="ru-RU" sz="3600" dirty="0">
                <a:latin typeface="Monotype Corsiva" pitchFamily="66" charset="0"/>
              </a:rPr>
              <a:t>Море синее тушил</a:t>
            </a:r>
          </a:p>
          <a:p>
            <a:r>
              <a:rPr lang="ru-RU" sz="3600" dirty="0">
                <a:latin typeface="Monotype Corsiva" pitchFamily="66" charset="0"/>
              </a:rPr>
              <a:t>Пирогами, и блинами,</a:t>
            </a:r>
          </a:p>
          <a:p>
            <a:r>
              <a:rPr lang="ru-RU" sz="3600" dirty="0">
                <a:latin typeface="Monotype Corsiva" pitchFamily="66" charset="0"/>
              </a:rPr>
              <a:t>И сушёными грибами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143108" y="4643446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14282" y="928670"/>
            <a:ext cx="59055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dirty="0">
                <a:latin typeface="Monotype Corsiva" pitchFamily="66" charset="0"/>
              </a:rPr>
              <a:t>С дымом мешается облако пыли.</a:t>
            </a:r>
          </a:p>
          <a:p>
            <a:r>
              <a:rPr lang="ru-RU" sz="3600" dirty="0">
                <a:latin typeface="Monotype Corsiva" pitchFamily="66" charset="0"/>
              </a:rPr>
              <a:t>Мчатся пожарные автомобили,</a:t>
            </a:r>
          </a:p>
          <a:p>
            <a:r>
              <a:rPr lang="ru-RU" sz="3600" dirty="0">
                <a:latin typeface="Monotype Corsiva" pitchFamily="66" charset="0"/>
              </a:rPr>
              <a:t>Щёлкают звонко, тревожно</a:t>
            </a:r>
          </a:p>
          <a:p>
            <a:r>
              <a:rPr lang="ru-RU" sz="3600" dirty="0">
                <a:latin typeface="Monotype Corsiva" pitchFamily="66" charset="0"/>
              </a:rPr>
              <a:t> свистят,</a:t>
            </a:r>
          </a:p>
          <a:p>
            <a:r>
              <a:rPr lang="ru-RU" sz="3600" dirty="0">
                <a:latin typeface="Monotype Corsiva" pitchFamily="66" charset="0"/>
              </a:rPr>
              <a:t>Медные каски рядами блестят.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2285992"/>
            <a:ext cx="2936875" cy="370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00298" y="5429264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Прямоугольник 1"/>
          <p:cNvSpPr>
            <a:spLocks noChangeArrowheads="1"/>
          </p:cNvSpPr>
          <p:nvPr/>
        </p:nvSpPr>
        <p:spPr bwMode="auto">
          <a:xfrm>
            <a:off x="357158" y="0"/>
            <a:ext cx="4878387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 dirty="0">
              <a:cs typeface="Times New Roman" pitchFamily="18" charset="0"/>
            </a:endParaRPr>
          </a:p>
          <a:p>
            <a:r>
              <a:rPr lang="ru-RU" sz="3600" dirty="0">
                <a:latin typeface="Monotype Corsiva" pitchFamily="66" charset="0"/>
              </a:rPr>
              <a:t>И вдруг заголосил «Пожар!</a:t>
            </a:r>
          </a:p>
          <a:p>
            <a:r>
              <a:rPr lang="ru-RU" sz="3600" dirty="0">
                <a:latin typeface="Monotype Corsiva" pitchFamily="66" charset="0"/>
              </a:rPr>
              <a:t>Горим! Горим!</a:t>
            </a:r>
          </a:p>
          <a:p>
            <a:r>
              <a:rPr lang="ru-RU" sz="3600" dirty="0">
                <a:latin typeface="Monotype Corsiva" pitchFamily="66" charset="0"/>
              </a:rPr>
              <a:t>С треском,  щёлканьем и громом</a:t>
            </a:r>
          </a:p>
          <a:p>
            <a:r>
              <a:rPr lang="ru-RU" sz="3600" dirty="0">
                <a:latin typeface="Monotype Corsiva" pitchFamily="66" charset="0"/>
              </a:rPr>
              <a:t>Встал огонь над новым домом.</a:t>
            </a:r>
          </a:p>
          <a:p>
            <a:r>
              <a:rPr lang="ru-RU" sz="3600" dirty="0">
                <a:latin typeface="Monotype Corsiva" pitchFamily="66" charset="0"/>
              </a:rPr>
              <a:t>Озирается кругом, машет красным рукавом.</a:t>
            </a:r>
          </a:p>
          <a:p>
            <a:endParaRPr lang="ru-RU" sz="2400" b="1" dirty="0">
              <a:cs typeface="Times New Roman" pitchFamily="18" charset="0"/>
            </a:endParaRPr>
          </a:p>
          <a:p>
            <a:endParaRPr lang="ru-RU" sz="2400" b="1" dirty="0">
              <a:cs typeface="Times New Roman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rcRect l="6439"/>
          <a:stretch>
            <a:fillRect/>
          </a:stretch>
        </p:blipFill>
        <p:spPr bwMode="auto">
          <a:xfrm>
            <a:off x="5572132" y="1142984"/>
            <a:ext cx="3136900" cy="4286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r>
              <a:rPr lang="ru-RU" dirty="0" smtClean="0"/>
              <a:t>Какой огонь не жжет? </a:t>
            </a:r>
          </a:p>
          <a:p>
            <a:pPr algn="ctr">
              <a:buNone/>
            </a:pPr>
            <a:endParaRPr lang="ru-RU" dirty="0" smtClean="0"/>
          </a:p>
          <a:p>
            <a:r>
              <a:rPr lang="ru-RU" dirty="0" smtClean="0"/>
              <a:t>Что на свете дороже всего? </a:t>
            </a:r>
          </a:p>
          <a:p>
            <a:pPr algn="ctr">
              <a:buNone/>
            </a:pPr>
            <a:endParaRPr lang="ru-RU" dirty="0" smtClean="0"/>
          </a:p>
          <a:p>
            <a:r>
              <a:rPr lang="ru-RU" dirty="0" smtClean="0"/>
              <a:t>Что сильнее всех на свете?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357422" y="3714752"/>
            <a:ext cx="4695516" cy="258532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abriola" pitchFamily="82" charset="0"/>
              </a:rPr>
              <a:t>1.Нарисованный</a:t>
            </a:r>
          </a:p>
          <a:p>
            <a:pPr algn="ctr"/>
            <a:r>
              <a:rPr lang="ru-RU" sz="54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abriola" pitchFamily="82" charset="0"/>
              </a:rPr>
              <a:t>2.Здоровье</a:t>
            </a:r>
          </a:p>
          <a:p>
            <a:pPr algn="ctr"/>
            <a:r>
              <a:rPr lang="ru-RU" sz="54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abriola" pitchFamily="82" charset="0"/>
              </a:rPr>
              <a:t>3.вода</a:t>
            </a:r>
            <a:endParaRPr lang="ru-RU" sz="54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abriola" pitchFamily="82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5357826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3500438"/>
            <a:ext cx="4038600" cy="2625725"/>
          </a:xfrm>
        </p:spPr>
        <p:txBody>
          <a:bodyPr lIns="252000" anchor="ctr"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огнетушитель;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ящик с песком и лопата;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одеяло;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пожарная машина.</a:t>
            </a:r>
          </a:p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4648200" y="3357562"/>
            <a:ext cx="4038600" cy="276860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одеяло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ящик с песком и лопатой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огнетушитель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пожарная машина</a:t>
            </a: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85852" y="214290"/>
            <a:ext cx="6286544" cy="9387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500" b="1" u="sng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Отборочный тур</a:t>
            </a:r>
            <a:endParaRPr lang="ru-RU" sz="5500" b="1" u="sng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00100" y="1357298"/>
            <a:ext cx="68580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3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Расположите в порядке использования средства пожаротушения, начиная с наименее действенного: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071802" y="5786454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39493147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5786478"/>
          </a:xfrm>
        </p:spPr>
        <p:txBody>
          <a:bodyPr/>
          <a:lstStyle/>
          <a:p>
            <a:r>
              <a:rPr lang="ru-RU" dirty="0" smtClean="0"/>
              <a:t>Что останется в коробке, если убрать все спички?</a:t>
            </a:r>
          </a:p>
          <a:p>
            <a:pPr algn="ctr">
              <a:buNone/>
            </a:pPr>
            <a:endParaRPr lang="ru-RU" dirty="0" smtClean="0"/>
          </a:p>
          <a:p>
            <a:r>
              <a:rPr lang="ru-RU" dirty="0" smtClean="0"/>
              <a:t>Как написать «сухая трава» четырьмя буквами?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У кого язык самый длинный?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572132" y="3929066"/>
            <a:ext cx="2698175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1.Дно</a:t>
            </a:r>
          </a:p>
          <a:p>
            <a:pPr algn="ctr"/>
            <a:r>
              <a:rPr lang="ru-RU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2.Сено</a:t>
            </a:r>
          </a:p>
          <a:p>
            <a:pPr algn="ctr"/>
            <a:r>
              <a:rPr lang="ru-RU" sz="54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3.У огня</a:t>
            </a:r>
            <a:endParaRPr lang="ru-RU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28794" y="5572140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r>
              <a:rPr lang="ru-RU" dirty="0" smtClean="0"/>
              <a:t>Без чего нельзя испечь хлеб? </a:t>
            </a:r>
          </a:p>
          <a:p>
            <a:pPr algn="ctr">
              <a:buNone/>
            </a:pPr>
            <a:endParaRPr lang="ru-RU" dirty="0" smtClean="0"/>
          </a:p>
          <a:p>
            <a:r>
              <a:rPr lang="ru-RU" dirty="0" smtClean="0"/>
              <a:t>По чему утка плавает? </a:t>
            </a:r>
          </a:p>
          <a:p>
            <a:pPr algn="ctr">
              <a:buNone/>
            </a:pPr>
            <a:endParaRPr lang="ru-RU" dirty="0" smtClean="0"/>
          </a:p>
          <a:p>
            <a:r>
              <a:rPr lang="ru-RU" dirty="0" smtClean="0"/>
              <a:t>Что выше крыши, ловчее мыши? </a:t>
            </a:r>
          </a:p>
          <a:p>
            <a:endParaRPr lang="ru-RU" dirty="0"/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429124" y="3571876"/>
            <a:ext cx="3707425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1.Без корки</a:t>
            </a:r>
          </a:p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2.По воде</a:t>
            </a:r>
          </a:p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3.дым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43042" y="5143512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r>
              <a:rPr lang="ru-RU" dirty="0" smtClean="0"/>
              <a:t>Что портится быстрее всего? </a:t>
            </a:r>
          </a:p>
          <a:p>
            <a:pPr algn="ctr">
              <a:buNone/>
            </a:pPr>
            <a:endParaRPr lang="ru-RU" dirty="0" smtClean="0"/>
          </a:p>
          <a:p>
            <a:r>
              <a:rPr lang="ru-RU" dirty="0" smtClean="0"/>
              <a:t>Чем заканчивается день и ночь? </a:t>
            </a:r>
          </a:p>
          <a:p>
            <a:pPr algn="ctr">
              <a:buNone/>
            </a:pPr>
            <a:endParaRPr lang="ru-RU" dirty="0" smtClean="0"/>
          </a:p>
          <a:p>
            <a:r>
              <a:rPr lang="ru-RU" dirty="0" smtClean="0"/>
              <a:t>Что выше дерева и растет?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714612" y="4000504"/>
            <a:ext cx="5505994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1.Настроение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2.Мягким знаком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3.дым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5357826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r>
              <a:rPr lang="ru-RU" dirty="0" smtClean="0"/>
              <a:t>Рта нет, а пожирает? </a:t>
            </a:r>
          </a:p>
          <a:p>
            <a:pPr algn="ctr">
              <a:buNone/>
            </a:pPr>
            <a:endParaRPr lang="ru-RU" dirty="0" smtClean="0"/>
          </a:p>
          <a:p>
            <a:r>
              <a:rPr lang="ru-RU" dirty="0" smtClean="0"/>
              <a:t>Что стоит между огнем и водой? </a:t>
            </a:r>
          </a:p>
          <a:p>
            <a:pPr algn="ctr">
              <a:buNone/>
            </a:pPr>
            <a:endParaRPr lang="ru-RU" dirty="0" smtClean="0"/>
          </a:p>
          <a:p>
            <a:r>
              <a:rPr lang="ru-RU" dirty="0" smtClean="0"/>
              <a:t>Что в руке не схватишь?</a:t>
            </a:r>
          </a:p>
          <a:p>
            <a:endParaRPr lang="ru-RU" dirty="0"/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714876" y="3714752"/>
            <a:ext cx="3809954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1.Огонь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2.Буква «И»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3.дым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14414" y="5286388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71472" y="135729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От, сгорела, свечи, копеечной, Москва.</a:t>
            </a:r>
            <a:b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2643182"/>
            <a:ext cx="605806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Monotype Corsiva" pitchFamily="66" charset="0"/>
              </a:rPr>
              <a:t>(Москва от копеечной </a:t>
            </a:r>
          </a:p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Monotype Corsiva" pitchFamily="66" charset="0"/>
              </a:rPr>
              <a:t>свечи сгорела.)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868" y="4929198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00034" y="1214422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Туши, пока, тогда, в, искра, пепле, и. </a:t>
            </a:r>
            <a:b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643042" y="3000372"/>
            <a:ext cx="558358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Monotype Corsiva" pitchFamily="66" charset="0"/>
              </a:rPr>
              <a:t>(Пока искра в пепле, </a:t>
            </a:r>
          </a:p>
          <a:p>
            <a:pPr algn="ctr"/>
            <a:r>
              <a:rPr lang="ru-RU" sz="5400" b="1" cap="none" spc="0" dirty="0" smtClean="0">
                <a:ln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Monotype Corsiva" pitchFamily="66" charset="0"/>
              </a:rPr>
              <a:t>тогда и туши.)</a:t>
            </a:r>
            <a:endParaRPr lang="ru-RU" sz="5400" b="1" cap="none" spc="0" dirty="0">
              <a:ln>
                <a:solidFill>
                  <a:schemeClr val="tx1"/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868" y="5357826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28596" y="1285860"/>
            <a:ext cx="8229600" cy="1143000"/>
          </a:xfrm>
          <a:prstGeom prst="rect">
            <a:avLst/>
          </a:prstGeom>
        </p:spPr>
        <p:txBody>
          <a:bodyPr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Плохой, хороший, огонь, слуга, но, хозяин. </a:t>
            </a:r>
            <a:b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500166" y="2714620"/>
            <a:ext cx="606448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Monotype Corsiva" pitchFamily="66" charset="0"/>
              </a:rPr>
              <a:t>(Огонь хороший слуга, </a:t>
            </a:r>
          </a:p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Monotype Corsiva" pitchFamily="66" charset="0"/>
              </a:rPr>
              <a:t>но плохой хозяин.)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868" y="5286388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28596" y="1285860"/>
            <a:ext cx="8229600" cy="1143000"/>
          </a:xfrm>
          <a:prstGeom prst="rect">
            <a:avLst/>
          </a:prstGeom>
        </p:spPr>
        <p:txBody>
          <a:bodyPr>
            <a:normAutofit fontScale="8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Родит, да, искра, пламень, мала, велик. </a:t>
            </a:r>
            <a:b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3571876"/>
            <a:ext cx="721704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000" b="1" cap="all" spc="0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Monotype Corsiva" pitchFamily="66" charset="0"/>
              </a:rPr>
              <a:t>(Искра мала, </a:t>
            </a:r>
          </a:p>
          <a:p>
            <a:pPr algn="ctr"/>
            <a:r>
              <a:rPr lang="ru-RU" sz="4000" b="1" cap="all" spc="0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Monotype Corsiva" pitchFamily="66" charset="0"/>
              </a:rPr>
              <a:t>да велик пламень родит.)</a:t>
            </a:r>
            <a:endParaRPr lang="ru-RU" sz="4000" b="1" cap="all" spc="0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43306" y="5286388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>
          <a:xfrm>
            <a:off x="457200" y="285728"/>
            <a:ext cx="8229600" cy="5840435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Невеличка, огонь, спичка, а, великан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  <p:sp>
        <p:nvSpPr>
          <p:cNvPr id="3" name="Управляющая кнопка: возврат 2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643042" y="3429000"/>
            <a:ext cx="585769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Спичка – невеличка, </a:t>
            </a:r>
          </a:p>
          <a:p>
            <a:pPr algn="ctr"/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а огонь великан.</a:t>
            </a:r>
            <a:endParaRPr lang="ru-RU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28992" y="5357826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Autofit/>
          </a:bodyPr>
          <a:lstStyle/>
          <a:p>
            <a:r>
              <a:rPr lang="ru-RU" sz="8000" dirty="0" smtClean="0">
                <a:latin typeface="Book Antiqua" pitchFamily="18" charset="0"/>
              </a:rPr>
              <a:t>Своя игра</a:t>
            </a:r>
            <a:endParaRPr lang="ru-RU" sz="8000" dirty="0">
              <a:latin typeface="Book Antiqua" pitchFamily="18" charset="0"/>
            </a:endParaRP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0" y="5429264"/>
            <a:ext cx="3143240" cy="100015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Пословицы</a:t>
            </a:r>
            <a:endParaRPr lang="ru-RU" sz="4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с двумя скругленными противолежащими углами 20"/>
          <p:cNvSpPr/>
          <p:nvPr/>
        </p:nvSpPr>
        <p:spPr>
          <a:xfrm>
            <a:off x="0" y="4429132"/>
            <a:ext cx="3143240" cy="100015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Вопрос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с двумя скругленными противолежащими углами 21"/>
          <p:cNvSpPr/>
          <p:nvPr/>
        </p:nvSpPr>
        <p:spPr>
          <a:xfrm>
            <a:off x="0" y="3429000"/>
            <a:ext cx="3143240" cy="100015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гостях у сказки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с двумя скругленными противолежащими углами 22"/>
          <p:cNvSpPr/>
          <p:nvPr/>
        </p:nvSpPr>
        <p:spPr>
          <a:xfrm>
            <a:off x="0" y="2428868"/>
            <a:ext cx="3143240" cy="100015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Загадки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с двумя скругленными противолежащими углами 23"/>
          <p:cNvSpPr/>
          <p:nvPr/>
        </p:nvSpPr>
        <p:spPr>
          <a:xfrm>
            <a:off x="0" y="1428736"/>
            <a:ext cx="3143240" cy="100015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Ребусы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Ромб 24"/>
          <p:cNvSpPr/>
          <p:nvPr/>
        </p:nvSpPr>
        <p:spPr>
          <a:xfrm>
            <a:off x="3143240" y="1428736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" action="ppaction://hlinksldjump"/>
              </a:rPr>
              <a:t>100</a:t>
            </a:r>
            <a:endParaRPr lang="ru-RU" dirty="0"/>
          </a:p>
        </p:txBody>
      </p:sp>
      <p:sp>
        <p:nvSpPr>
          <p:cNvPr id="26" name="Ромб 25"/>
          <p:cNvSpPr/>
          <p:nvPr/>
        </p:nvSpPr>
        <p:spPr>
          <a:xfrm>
            <a:off x="4214810" y="1428736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3" action="ppaction://hlinksldjump"/>
              </a:rPr>
              <a:t>200</a:t>
            </a:r>
            <a:endParaRPr lang="ru-RU" dirty="0" smtClean="0"/>
          </a:p>
        </p:txBody>
      </p:sp>
      <p:sp>
        <p:nvSpPr>
          <p:cNvPr id="27" name="Ромб 26"/>
          <p:cNvSpPr/>
          <p:nvPr/>
        </p:nvSpPr>
        <p:spPr>
          <a:xfrm>
            <a:off x="6357950" y="1428736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4" action="ppaction://hlinksldjump"/>
              </a:rPr>
              <a:t>400</a:t>
            </a:r>
            <a:endParaRPr lang="ru-RU" dirty="0"/>
          </a:p>
        </p:txBody>
      </p:sp>
      <p:sp>
        <p:nvSpPr>
          <p:cNvPr id="28" name="Ромб 27"/>
          <p:cNvSpPr/>
          <p:nvPr/>
        </p:nvSpPr>
        <p:spPr>
          <a:xfrm>
            <a:off x="5286380" y="1428736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5" action="ppaction://hlinksldjump"/>
              </a:rPr>
              <a:t>300</a:t>
            </a:r>
            <a:endParaRPr lang="ru-RU" dirty="0"/>
          </a:p>
        </p:txBody>
      </p:sp>
      <p:sp>
        <p:nvSpPr>
          <p:cNvPr id="29" name="Ромб 28"/>
          <p:cNvSpPr/>
          <p:nvPr/>
        </p:nvSpPr>
        <p:spPr>
          <a:xfrm>
            <a:off x="7429520" y="1428736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6" action="ppaction://hlinksldjump"/>
              </a:rPr>
              <a:t>500</a:t>
            </a:r>
            <a:endParaRPr lang="ru-RU" dirty="0"/>
          </a:p>
        </p:txBody>
      </p:sp>
      <p:sp>
        <p:nvSpPr>
          <p:cNvPr id="30" name="Ромб 29"/>
          <p:cNvSpPr/>
          <p:nvPr/>
        </p:nvSpPr>
        <p:spPr>
          <a:xfrm>
            <a:off x="3143240" y="2428868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7" action="ppaction://hlinksldjump"/>
              </a:rPr>
              <a:t>100</a:t>
            </a:r>
            <a:endParaRPr lang="ru-RU" dirty="0"/>
          </a:p>
        </p:txBody>
      </p:sp>
      <p:sp>
        <p:nvSpPr>
          <p:cNvPr id="31" name="Ромб 30"/>
          <p:cNvSpPr/>
          <p:nvPr/>
        </p:nvSpPr>
        <p:spPr>
          <a:xfrm>
            <a:off x="4214810" y="2428868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8" action="ppaction://hlinksldjump"/>
              </a:rPr>
              <a:t>200</a:t>
            </a:r>
            <a:endParaRPr lang="ru-RU" dirty="0"/>
          </a:p>
        </p:txBody>
      </p:sp>
      <p:sp>
        <p:nvSpPr>
          <p:cNvPr id="32" name="Ромб 31"/>
          <p:cNvSpPr/>
          <p:nvPr/>
        </p:nvSpPr>
        <p:spPr>
          <a:xfrm>
            <a:off x="6357950" y="2428868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9" action="ppaction://hlinksldjump"/>
              </a:rPr>
              <a:t>400</a:t>
            </a:r>
            <a:endParaRPr lang="ru-RU" dirty="0"/>
          </a:p>
        </p:txBody>
      </p:sp>
      <p:sp>
        <p:nvSpPr>
          <p:cNvPr id="33" name="Ромб 32"/>
          <p:cNvSpPr/>
          <p:nvPr/>
        </p:nvSpPr>
        <p:spPr>
          <a:xfrm>
            <a:off x="5286380" y="2428868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0" action="ppaction://hlinksldjump"/>
              </a:rPr>
              <a:t>300</a:t>
            </a:r>
            <a:endParaRPr lang="ru-RU" dirty="0"/>
          </a:p>
        </p:txBody>
      </p:sp>
      <p:sp>
        <p:nvSpPr>
          <p:cNvPr id="34" name="Ромб 33"/>
          <p:cNvSpPr/>
          <p:nvPr/>
        </p:nvSpPr>
        <p:spPr>
          <a:xfrm>
            <a:off x="7429520" y="2428868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1" action="ppaction://hlinksldjump"/>
              </a:rPr>
              <a:t>500</a:t>
            </a:r>
            <a:endParaRPr lang="ru-RU" dirty="0"/>
          </a:p>
        </p:txBody>
      </p:sp>
      <p:sp>
        <p:nvSpPr>
          <p:cNvPr id="35" name="Ромб 34"/>
          <p:cNvSpPr/>
          <p:nvPr/>
        </p:nvSpPr>
        <p:spPr>
          <a:xfrm>
            <a:off x="3143240" y="3429000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2" action="ppaction://hlinksldjump"/>
              </a:rPr>
              <a:t>100</a:t>
            </a:r>
            <a:endParaRPr lang="ru-RU" dirty="0"/>
          </a:p>
        </p:txBody>
      </p:sp>
      <p:sp>
        <p:nvSpPr>
          <p:cNvPr id="36" name="Ромб 35"/>
          <p:cNvSpPr/>
          <p:nvPr/>
        </p:nvSpPr>
        <p:spPr>
          <a:xfrm>
            <a:off x="4214810" y="3429000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3" action="ppaction://hlinksldjump"/>
              </a:rPr>
              <a:t>200</a:t>
            </a:r>
            <a:endParaRPr lang="ru-RU" dirty="0"/>
          </a:p>
        </p:txBody>
      </p:sp>
      <p:sp>
        <p:nvSpPr>
          <p:cNvPr id="37" name="Ромб 36"/>
          <p:cNvSpPr/>
          <p:nvPr/>
        </p:nvSpPr>
        <p:spPr>
          <a:xfrm>
            <a:off x="6357950" y="3429000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4" action="ppaction://hlinksldjump"/>
              </a:rPr>
              <a:t>400</a:t>
            </a:r>
            <a:endParaRPr lang="ru-RU" dirty="0"/>
          </a:p>
        </p:txBody>
      </p:sp>
      <p:sp>
        <p:nvSpPr>
          <p:cNvPr id="38" name="Ромб 37"/>
          <p:cNvSpPr/>
          <p:nvPr/>
        </p:nvSpPr>
        <p:spPr>
          <a:xfrm>
            <a:off x="5286380" y="3429000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5" action="ppaction://hlinksldjump"/>
              </a:rPr>
              <a:t>300</a:t>
            </a:r>
            <a:endParaRPr lang="ru-RU" dirty="0"/>
          </a:p>
        </p:txBody>
      </p:sp>
      <p:sp>
        <p:nvSpPr>
          <p:cNvPr id="39" name="Ромб 38"/>
          <p:cNvSpPr/>
          <p:nvPr/>
        </p:nvSpPr>
        <p:spPr>
          <a:xfrm>
            <a:off x="7429520" y="3429000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6" action="ppaction://hlinksldjump"/>
              </a:rPr>
              <a:t>500</a:t>
            </a:r>
            <a:endParaRPr lang="ru-RU" dirty="0"/>
          </a:p>
        </p:txBody>
      </p:sp>
      <p:sp>
        <p:nvSpPr>
          <p:cNvPr id="40" name="Ромб 39">
            <a:hlinkClick r:id="" action="ppaction://hlinkshowjump?jump=nextslide"/>
          </p:cNvPr>
          <p:cNvSpPr/>
          <p:nvPr/>
        </p:nvSpPr>
        <p:spPr>
          <a:xfrm>
            <a:off x="3143240" y="4429132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7" action="ppaction://hlinksldjump"/>
              </a:rPr>
              <a:t>100</a:t>
            </a:r>
            <a:endParaRPr lang="ru-RU" dirty="0"/>
          </a:p>
        </p:txBody>
      </p:sp>
      <p:sp>
        <p:nvSpPr>
          <p:cNvPr id="41" name="Ромб 40"/>
          <p:cNvSpPr/>
          <p:nvPr/>
        </p:nvSpPr>
        <p:spPr>
          <a:xfrm>
            <a:off x="4214810" y="4429132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8" action="ppaction://hlinksldjump"/>
              </a:rPr>
              <a:t>200</a:t>
            </a:r>
            <a:endParaRPr lang="ru-RU" dirty="0"/>
          </a:p>
        </p:txBody>
      </p:sp>
      <p:sp>
        <p:nvSpPr>
          <p:cNvPr id="42" name="Ромб 41"/>
          <p:cNvSpPr/>
          <p:nvPr/>
        </p:nvSpPr>
        <p:spPr>
          <a:xfrm>
            <a:off x="6357950" y="4429132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9" action="ppaction://hlinksldjump"/>
              </a:rPr>
              <a:t>400</a:t>
            </a:r>
            <a:endParaRPr lang="ru-RU" dirty="0"/>
          </a:p>
        </p:txBody>
      </p:sp>
      <p:sp>
        <p:nvSpPr>
          <p:cNvPr id="43" name="Ромб 42"/>
          <p:cNvSpPr/>
          <p:nvPr/>
        </p:nvSpPr>
        <p:spPr>
          <a:xfrm>
            <a:off x="5286380" y="4429132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0" action="ppaction://hlinksldjump"/>
              </a:rPr>
              <a:t>300</a:t>
            </a:r>
            <a:endParaRPr lang="ru-RU" dirty="0"/>
          </a:p>
        </p:txBody>
      </p:sp>
      <p:sp>
        <p:nvSpPr>
          <p:cNvPr id="44" name="Ромб 43"/>
          <p:cNvSpPr/>
          <p:nvPr/>
        </p:nvSpPr>
        <p:spPr>
          <a:xfrm>
            <a:off x="7429520" y="4429132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1" action="ppaction://hlinksldjump"/>
              </a:rPr>
              <a:t>500</a:t>
            </a:r>
            <a:endParaRPr lang="ru-RU" dirty="0"/>
          </a:p>
        </p:txBody>
      </p:sp>
      <p:sp>
        <p:nvSpPr>
          <p:cNvPr id="45" name="Ромб 44"/>
          <p:cNvSpPr/>
          <p:nvPr/>
        </p:nvSpPr>
        <p:spPr>
          <a:xfrm>
            <a:off x="3143240" y="5429264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2" action="ppaction://hlinksldjump"/>
              </a:rPr>
              <a:t>100</a:t>
            </a:r>
            <a:endParaRPr lang="ru-RU" dirty="0"/>
          </a:p>
        </p:txBody>
      </p:sp>
      <p:sp>
        <p:nvSpPr>
          <p:cNvPr id="46" name="Ромб 45"/>
          <p:cNvSpPr/>
          <p:nvPr/>
        </p:nvSpPr>
        <p:spPr>
          <a:xfrm>
            <a:off x="4214810" y="5429264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3" action="ppaction://hlinksldjump"/>
              </a:rPr>
              <a:t>200</a:t>
            </a:r>
            <a:endParaRPr lang="ru-RU" dirty="0"/>
          </a:p>
        </p:txBody>
      </p:sp>
      <p:sp>
        <p:nvSpPr>
          <p:cNvPr id="47" name="Ромб 46"/>
          <p:cNvSpPr/>
          <p:nvPr/>
        </p:nvSpPr>
        <p:spPr>
          <a:xfrm>
            <a:off x="6357950" y="5429264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4" action="ppaction://hlinksldjump"/>
              </a:rPr>
              <a:t>400</a:t>
            </a:r>
            <a:endParaRPr lang="ru-RU" dirty="0"/>
          </a:p>
        </p:txBody>
      </p:sp>
      <p:sp>
        <p:nvSpPr>
          <p:cNvPr id="48" name="Ромб 47"/>
          <p:cNvSpPr/>
          <p:nvPr/>
        </p:nvSpPr>
        <p:spPr>
          <a:xfrm>
            <a:off x="5286380" y="5429264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5" action="ppaction://hlinksldjump"/>
              </a:rPr>
              <a:t>300</a:t>
            </a:r>
            <a:endParaRPr lang="ru-RU" dirty="0"/>
          </a:p>
        </p:txBody>
      </p:sp>
      <p:sp>
        <p:nvSpPr>
          <p:cNvPr id="49" name="Ромб 48"/>
          <p:cNvSpPr/>
          <p:nvPr/>
        </p:nvSpPr>
        <p:spPr>
          <a:xfrm>
            <a:off x="7429520" y="5429264"/>
            <a:ext cx="1071570" cy="10001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6" action="ppaction://hlinksldjump"/>
              </a:rPr>
              <a:t>500</a:t>
            </a:r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000"/>
                            </p:stCondLst>
                            <p:childTnLst>
                              <p:par>
                                <p:cTn id="5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500"/>
                            </p:stCondLst>
                            <p:childTnLst>
                              <p:par>
                                <p:cTn id="5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500"/>
                            </p:stCondLst>
                            <p:childTnLst>
                              <p:par>
                                <p:cTn id="6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500"/>
                            </p:stCondLst>
                            <p:childTnLst>
                              <p:par>
                                <p:cTn id="7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9000"/>
                            </p:stCondLst>
                            <p:childTnLst>
                              <p:par>
                                <p:cTn id="7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0"/>
                            </p:stCondLst>
                            <p:childTnLst>
                              <p:par>
                                <p:cTn id="8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500"/>
                            </p:stCondLst>
                            <p:childTnLst>
                              <p:par>
                                <p:cTn id="9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1000"/>
                            </p:stCondLst>
                            <p:childTnLst>
                              <p:par>
                                <p:cTn id="9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6000"/>
                            </p:stCondLst>
                            <p:childTnLst>
                              <p:par>
                                <p:cTn id="1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6500"/>
                            </p:stCondLst>
                            <p:childTnLst>
                              <p:par>
                                <p:cTn id="1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7000"/>
                            </p:stCondLst>
                            <p:childTnLst>
                              <p:par>
                                <p:cTn id="1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7500"/>
                            </p:stCondLst>
                            <p:childTnLst>
                              <p:par>
                                <p:cTn id="15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714512"/>
          </a:xfrm>
        </p:spPr>
        <p:txBody>
          <a:bodyPr>
            <a:noAutofit/>
          </a:bodyPr>
          <a:lstStyle/>
          <a:p>
            <a:r>
              <a:rPr lang="ru-RU" sz="88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Segoe Script" pitchFamily="34" charset="0"/>
              </a:rPr>
              <a:t>Свеча</a:t>
            </a:r>
            <a:endParaRPr lang="ru-RU" sz="8800" dirty="0">
              <a:ln>
                <a:solidFill>
                  <a:srgbClr val="FF0000"/>
                </a:solidFill>
              </a:ln>
              <a:solidFill>
                <a:srgbClr val="FF00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Segoe Script" pitchFamily="34" charset="0"/>
            </a:endParaRPr>
          </a:p>
        </p:txBody>
      </p:sp>
      <p:pic>
        <p:nvPicPr>
          <p:cNvPr id="4" name="Picture 9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4286256"/>
            <a:ext cx="4833626" cy="20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571736" y="2428868"/>
            <a:ext cx="271464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3333FF"/>
                </a:solidFill>
                <a:latin typeface="Calibri" pitchFamily="34" charset="0"/>
              </a:rPr>
              <a:t> </a:t>
            </a:r>
            <a:r>
              <a:rPr lang="ru-RU" sz="5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ОМ=ВЕ</a:t>
            </a:r>
            <a:endParaRPr lang="ru-RU" sz="50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3643314"/>
            <a:ext cx="2871788" cy="287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5"/>
          <p:cNvSpPr>
            <a:spLocks noChangeArrowheads="1"/>
          </p:cNvSpPr>
          <p:nvPr/>
        </p:nvSpPr>
        <p:spPr bwMode="auto">
          <a:xfrm>
            <a:off x="7500958" y="1973274"/>
            <a:ext cx="606425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0" dirty="0">
                <a:solidFill>
                  <a:srgbClr val="FF0000"/>
                </a:solidFill>
                <a:latin typeface="Gabriola" pitchFamily="82" charset="0"/>
              </a:rPr>
              <a:t>,</a:t>
            </a:r>
          </a:p>
        </p:txBody>
      </p:sp>
      <p:sp>
        <p:nvSpPr>
          <p:cNvPr id="12" name="Прямоугольник 5"/>
          <p:cNvSpPr>
            <a:spLocks noChangeArrowheads="1"/>
          </p:cNvSpPr>
          <p:nvPr/>
        </p:nvSpPr>
        <p:spPr bwMode="auto">
          <a:xfrm>
            <a:off x="7858148" y="1973413"/>
            <a:ext cx="606425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0" dirty="0" smtClean="0">
                <a:solidFill>
                  <a:srgbClr val="FF0000"/>
                </a:solidFill>
                <a:latin typeface="Gabriola" pitchFamily="82" charset="0"/>
              </a:rPr>
              <a:t>,</a:t>
            </a:r>
            <a:endParaRPr lang="ru-RU" sz="20000" dirty="0">
              <a:solidFill>
                <a:srgbClr val="FF0000"/>
              </a:solidFill>
              <a:latin typeface="Gabriola" pitchFamily="82" charset="0"/>
            </a:endParaRPr>
          </a:p>
        </p:txBody>
      </p:sp>
      <p:sp>
        <p:nvSpPr>
          <p:cNvPr id="8" name="Управляющая кнопка: возврат 7">
            <a:hlinkClick r:id="rId4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571480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4211" y="3929066"/>
            <a:ext cx="3161905" cy="2504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WordArt 2"/>
          <p:cNvSpPr>
            <a:spLocks noChangeArrowheads="1" noChangeShapeType="1" noTextEdit="1"/>
          </p:cNvSpPr>
          <p:nvPr/>
        </p:nvSpPr>
        <p:spPr bwMode="auto">
          <a:xfrm>
            <a:off x="4784741" y="4071942"/>
            <a:ext cx="2073275" cy="202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9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Ж</a:t>
            </a:r>
          </a:p>
        </p:txBody>
      </p:sp>
      <p:pic>
        <p:nvPicPr>
          <p:cNvPr id="8" name="Рисунок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905" y="3357562"/>
            <a:ext cx="1785937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5"/>
          <p:cNvSpPr>
            <a:spLocks noChangeArrowheads="1"/>
          </p:cNvSpPr>
          <p:nvPr/>
        </p:nvSpPr>
        <p:spPr bwMode="auto">
          <a:xfrm>
            <a:off x="3394071" y="1643050"/>
            <a:ext cx="606425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0" dirty="0" smtClean="0">
                <a:solidFill>
                  <a:srgbClr val="FF0000"/>
                </a:solidFill>
                <a:latin typeface="Gabriola" pitchFamily="82" charset="0"/>
              </a:rPr>
              <a:t>,</a:t>
            </a:r>
            <a:endParaRPr lang="ru-RU" sz="20000" dirty="0">
              <a:solidFill>
                <a:srgbClr val="FF0000"/>
              </a:solidFill>
              <a:latin typeface="Gabriola" pitchFamily="82" charset="0"/>
            </a:endParaRPr>
          </a:p>
        </p:txBody>
      </p:sp>
      <p:sp>
        <p:nvSpPr>
          <p:cNvPr id="11" name="Прямоугольник 5"/>
          <p:cNvSpPr>
            <a:spLocks noChangeArrowheads="1"/>
          </p:cNvSpPr>
          <p:nvPr/>
        </p:nvSpPr>
        <p:spPr bwMode="auto">
          <a:xfrm>
            <a:off x="3751261" y="1643050"/>
            <a:ext cx="606425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0" dirty="0" smtClean="0">
                <a:solidFill>
                  <a:srgbClr val="FF0000"/>
                </a:solidFill>
                <a:latin typeface="Gabriola" pitchFamily="82" charset="0"/>
              </a:rPr>
              <a:t>,</a:t>
            </a:r>
            <a:endParaRPr lang="ru-RU" sz="20000" dirty="0">
              <a:solidFill>
                <a:srgbClr val="FF0000"/>
              </a:solidFill>
              <a:latin typeface="Gabriola" pitchFamily="82" charset="0"/>
            </a:endParaRPr>
          </a:p>
        </p:txBody>
      </p:sp>
      <p:sp>
        <p:nvSpPr>
          <p:cNvPr id="12" name="Прямоугольник 8"/>
          <p:cNvSpPr>
            <a:spLocks noChangeArrowheads="1"/>
          </p:cNvSpPr>
          <p:nvPr/>
        </p:nvSpPr>
        <p:spPr bwMode="auto">
          <a:xfrm>
            <a:off x="7231091" y="2643182"/>
            <a:ext cx="141287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600" b="1" dirty="0">
                <a:solidFill>
                  <a:srgbClr val="3333FF"/>
                </a:solidFill>
                <a:latin typeface="Calibri" pitchFamily="34" charset="0"/>
              </a:rPr>
              <a:t> 2 1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571736" y="642918"/>
            <a:ext cx="4214842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8800" b="1" cap="all" spc="0" dirty="0" smtClean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Пожар</a:t>
            </a:r>
            <a:endParaRPr lang="ru-RU" sz="8800" b="1" cap="all" spc="0" dirty="0">
              <a:ln w="0">
                <a:solidFill>
                  <a:srgbClr val="FF0000"/>
                </a:solidFill>
              </a:ln>
              <a:solidFill>
                <a:srgbClr val="FF00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9" name="Управляющая кнопка: возврат 8">
            <a:hlinkClick r:id="rId4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00034" y="571480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85720" y="3500438"/>
            <a:ext cx="1851789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8000" b="1" dirty="0" smtClean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rgbClr val="7030A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endParaRPr lang="ru-RU" sz="18000" b="1" cap="none" spc="0" dirty="0">
              <a:ln w="31550" cmpd="sng">
                <a:solidFill>
                  <a:srgbClr val="FF0000"/>
                </a:solidFill>
                <a:prstDash val="solid"/>
              </a:ln>
              <a:solidFill>
                <a:srgbClr val="7030A0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1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16730"/>
          <a:stretch>
            <a:fillRect/>
          </a:stretch>
        </p:blipFill>
        <p:spPr bwMode="auto">
          <a:xfrm>
            <a:off x="2000233" y="3714752"/>
            <a:ext cx="1714512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17"/>
          <p:cNvSpPr>
            <a:spLocks noChangeArrowheads="1"/>
          </p:cNvSpPr>
          <p:nvPr/>
        </p:nvSpPr>
        <p:spPr bwMode="auto">
          <a:xfrm>
            <a:off x="3786182" y="1500174"/>
            <a:ext cx="890588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0" dirty="0">
                <a:solidFill>
                  <a:srgbClr val="0000CC"/>
                </a:solidFill>
                <a:latin typeface="Gabriola" pitchFamily="82" charset="0"/>
              </a:rPr>
              <a:t>,</a:t>
            </a:r>
          </a:p>
        </p:txBody>
      </p:sp>
      <p:sp>
        <p:nvSpPr>
          <p:cNvPr id="9" name="Прямоугольник 17"/>
          <p:cNvSpPr>
            <a:spLocks noChangeArrowheads="1"/>
          </p:cNvSpPr>
          <p:nvPr/>
        </p:nvSpPr>
        <p:spPr bwMode="auto">
          <a:xfrm>
            <a:off x="3500430" y="1500174"/>
            <a:ext cx="890588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0" dirty="0">
                <a:solidFill>
                  <a:srgbClr val="0000CC"/>
                </a:solidFill>
                <a:latin typeface="Gabriola" pitchFamily="82" charset="0"/>
              </a:rPr>
              <a:t>,</a:t>
            </a:r>
          </a:p>
        </p:txBody>
      </p:sp>
      <p:sp>
        <p:nvSpPr>
          <p:cNvPr id="10" name="Прямоугольник 17"/>
          <p:cNvSpPr>
            <a:spLocks noChangeArrowheads="1"/>
          </p:cNvSpPr>
          <p:nvPr/>
        </p:nvSpPr>
        <p:spPr bwMode="auto">
          <a:xfrm>
            <a:off x="5429256" y="1500174"/>
            <a:ext cx="890588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0" dirty="0">
                <a:solidFill>
                  <a:srgbClr val="0000CC"/>
                </a:solidFill>
                <a:latin typeface="Gabriola" pitchFamily="82" charset="0"/>
              </a:rPr>
              <a:t>,</a:t>
            </a:r>
          </a:p>
        </p:txBody>
      </p:sp>
      <p:sp>
        <p:nvSpPr>
          <p:cNvPr id="11" name="Прямоугольник 17"/>
          <p:cNvSpPr>
            <a:spLocks noChangeArrowheads="1"/>
          </p:cNvSpPr>
          <p:nvPr/>
        </p:nvSpPr>
        <p:spPr bwMode="auto">
          <a:xfrm>
            <a:off x="5143504" y="1500174"/>
            <a:ext cx="890588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0" dirty="0">
                <a:solidFill>
                  <a:srgbClr val="0000CC"/>
                </a:solidFill>
                <a:latin typeface="Gabriola" pitchFamily="82" charset="0"/>
              </a:rPr>
              <a:t>,</a:t>
            </a:r>
          </a:p>
        </p:txBody>
      </p:sp>
      <p:sp>
        <p:nvSpPr>
          <p:cNvPr id="14" name="Прямоугольник 18"/>
          <p:cNvSpPr>
            <a:spLocks noChangeArrowheads="1"/>
          </p:cNvSpPr>
          <p:nvPr/>
        </p:nvSpPr>
        <p:spPr bwMode="auto">
          <a:xfrm>
            <a:off x="3428992" y="4941888"/>
            <a:ext cx="2081019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600" b="1" dirty="0">
                <a:solidFill>
                  <a:srgbClr val="3333FF"/>
                </a:solidFill>
                <a:latin typeface="Calibri" pitchFamily="34" charset="0"/>
              </a:rPr>
              <a:t> </a:t>
            </a:r>
            <a:r>
              <a:rPr lang="ru-RU" sz="6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Е=И</a:t>
            </a:r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4138613"/>
            <a:ext cx="2012950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1"/>
          <p:cNvSpPr>
            <a:spLocks noChangeArrowheads="1"/>
          </p:cNvSpPr>
          <p:nvPr/>
        </p:nvSpPr>
        <p:spPr bwMode="auto">
          <a:xfrm>
            <a:off x="7281895" y="3571876"/>
            <a:ext cx="1862137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600" b="1" dirty="0">
                <a:solidFill>
                  <a:srgbClr val="3333FF"/>
                </a:solidFill>
                <a:latin typeface="Calibri" pitchFamily="34" charset="0"/>
              </a:rPr>
              <a:t> А=И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714612" y="1357298"/>
            <a:ext cx="563006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8000" b="1" dirty="0" smtClean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Segoe Script" pitchFamily="34" charset="0"/>
              </a:rPr>
              <a:t>СПИЧКИ</a:t>
            </a:r>
            <a:endParaRPr lang="ru-RU" sz="8000" b="1" cap="none" spc="0" dirty="0">
              <a:ln w="1143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Segoe Script" pitchFamily="34" charset="0"/>
            </a:endParaRPr>
          </a:p>
        </p:txBody>
      </p:sp>
      <p:sp>
        <p:nvSpPr>
          <p:cNvPr id="12" name="Управляющая кнопка: возврат 11">
            <a:hlinkClick r:id="rId4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00034" y="571480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827088" y="3789363"/>
            <a:ext cx="1766887" cy="2043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9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К</a:t>
            </a:r>
          </a:p>
        </p:txBody>
      </p:sp>
      <p:pic>
        <p:nvPicPr>
          <p:cNvPr id="7" name="Picture 10" descr="jiv232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2101760">
            <a:off x="2051050" y="3429000"/>
            <a:ext cx="1652588" cy="181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4"/>
          <p:cNvSpPr>
            <a:spLocks noChangeArrowheads="1"/>
          </p:cNvSpPr>
          <p:nvPr/>
        </p:nvSpPr>
        <p:spPr bwMode="auto">
          <a:xfrm>
            <a:off x="3348038" y="1628775"/>
            <a:ext cx="890587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0">
                <a:solidFill>
                  <a:srgbClr val="FF0000"/>
                </a:solidFill>
                <a:latin typeface="Gabriola" pitchFamily="82" charset="0"/>
              </a:rPr>
              <a:t>,</a:t>
            </a:r>
          </a:p>
        </p:txBody>
      </p:sp>
      <p:sp>
        <p:nvSpPr>
          <p:cNvPr id="9" name="Прямоугольник 4"/>
          <p:cNvSpPr>
            <a:spLocks noChangeArrowheads="1"/>
          </p:cNvSpPr>
          <p:nvPr/>
        </p:nvSpPr>
        <p:spPr bwMode="auto">
          <a:xfrm>
            <a:off x="8253413" y="1484313"/>
            <a:ext cx="890587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0" dirty="0">
                <a:solidFill>
                  <a:srgbClr val="0070C0"/>
                </a:solidFill>
                <a:latin typeface="Gabriola" pitchFamily="82" charset="0"/>
              </a:rPr>
              <a:t>,</a:t>
            </a:r>
          </a:p>
        </p:txBody>
      </p:sp>
      <p:sp>
        <p:nvSpPr>
          <p:cNvPr id="10" name="WordArt 2"/>
          <p:cNvSpPr>
            <a:spLocks noChangeArrowheads="1" noChangeShapeType="1" noTextEdit="1"/>
          </p:cNvSpPr>
          <p:nvPr/>
        </p:nvSpPr>
        <p:spPr bwMode="auto">
          <a:xfrm>
            <a:off x="4211638" y="3860800"/>
            <a:ext cx="1292225" cy="1971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9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Т</a:t>
            </a: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08625" y="3789363"/>
            <a:ext cx="2711450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4286248" y="642918"/>
            <a:ext cx="3776996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00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Corsiva" pitchFamily="66" charset="0"/>
                <a:ea typeface="Gungsuh" pitchFamily="18" charset="-127"/>
              </a:rPr>
              <a:t>Костёр</a:t>
            </a:r>
            <a:endParaRPr lang="ru-RU" sz="100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Monotype Corsiva" pitchFamily="66" charset="0"/>
              <a:ea typeface="Gungsuh" pitchFamily="18" charset="-127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00034" y="571480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13"/>
          <p:cNvSpPr>
            <a:spLocks noChangeArrowheads="1"/>
          </p:cNvSpPr>
          <p:nvPr/>
        </p:nvSpPr>
        <p:spPr bwMode="auto">
          <a:xfrm>
            <a:off x="2700338" y="1341438"/>
            <a:ext cx="890587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0">
                <a:solidFill>
                  <a:srgbClr val="0000CC"/>
                </a:solidFill>
                <a:latin typeface="Gabriola" pitchFamily="82" charset="0"/>
              </a:rPr>
              <a:t>,</a:t>
            </a:r>
          </a:p>
        </p:txBody>
      </p:sp>
      <p:sp>
        <p:nvSpPr>
          <p:cNvPr id="8" name="Прямоугольник 13"/>
          <p:cNvSpPr>
            <a:spLocks noChangeArrowheads="1"/>
          </p:cNvSpPr>
          <p:nvPr/>
        </p:nvSpPr>
        <p:spPr bwMode="auto">
          <a:xfrm>
            <a:off x="3851275" y="1844675"/>
            <a:ext cx="890588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0">
                <a:solidFill>
                  <a:srgbClr val="0000CC"/>
                </a:solidFill>
                <a:latin typeface="Gabriola" pitchFamily="82" charset="0"/>
              </a:rPr>
              <a:t>,</a:t>
            </a:r>
          </a:p>
        </p:txBody>
      </p:sp>
      <p:sp>
        <p:nvSpPr>
          <p:cNvPr id="9" name="Прямоугольник 13"/>
          <p:cNvSpPr>
            <a:spLocks noChangeArrowheads="1"/>
          </p:cNvSpPr>
          <p:nvPr/>
        </p:nvSpPr>
        <p:spPr bwMode="auto">
          <a:xfrm>
            <a:off x="3203575" y="1341438"/>
            <a:ext cx="890588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0">
                <a:solidFill>
                  <a:srgbClr val="0000CC"/>
                </a:solidFill>
                <a:latin typeface="Gabriola" pitchFamily="82" charset="0"/>
              </a:rPr>
              <a:t>,</a:t>
            </a:r>
          </a:p>
        </p:txBody>
      </p:sp>
      <p:sp>
        <p:nvSpPr>
          <p:cNvPr id="10" name="Прямоугольник 13"/>
          <p:cNvSpPr>
            <a:spLocks noChangeArrowheads="1"/>
          </p:cNvSpPr>
          <p:nvPr/>
        </p:nvSpPr>
        <p:spPr bwMode="auto">
          <a:xfrm>
            <a:off x="5364163" y="1844675"/>
            <a:ext cx="890587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0">
                <a:solidFill>
                  <a:srgbClr val="0000CC"/>
                </a:solidFill>
                <a:latin typeface="Gabriola" pitchFamily="82" charset="0"/>
              </a:rPr>
              <a:t>,</a:t>
            </a:r>
          </a:p>
        </p:txBody>
      </p:sp>
      <p:sp>
        <p:nvSpPr>
          <p:cNvPr id="11" name="Прямоугольник 13"/>
          <p:cNvSpPr>
            <a:spLocks noChangeArrowheads="1"/>
          </p:cNvSpPr>
          <p:nvPr/>
        </p:nvSpPr>
        <p:spPr bwMode="auto">
          <a:xfrm>
            <a:off x="7885113" y="1341438"/>
            <a:ext cx="890587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0">
                <a:solidFill>
                  <a:srgbClr val="0000CC"/>
                </a:solidFill>
                <a:latin typeface="Gabriola" pitchFamily="82" charset="0"/>
              </a:rPr>
              <a:t>,</a:t>
            </a:r>
          </a:p>
        </p:txBody>
      </p:sp>
      <p:sp>
        <p:nvSpPr>
          <p:cNvPr id="12" name="Прямоугольник 13"/>
          <p:cNvSpPr>
            <a:spLocks noChangeArrowheads="1"/>
          </p:cNvSpPr>
          <p:nvPr/>
        </p:nvSpPr>
        <p:spPr bwMode="auto">
          <a:xfrm>
            <a:off x="8253413" y="1341438"/>
            <a:ext cx="890587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0">
                <a:solidFill>
                  <a:srgbClr val="0000CC"/>
                </a:solidFill>
                <a:latin typeface="Gabriola" pitchFamily="82" charset="0"/>
              </a:rPr>
              <a:t>,</a:t>
            </a: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1275" y="4581525"/>
            <a:ext cx="1882775" cy="191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36" y="3644900"/>
            <a:ext cx="1862137" cy="272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 descr="27703580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359150"/>
            <a:ext cx="3851275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рямоугольник 18"/>
          <p:cNvSpPr/>
          <p:nvPr/>
        </p:nvSpPr>
        <p:spPr>
          <a:xfrm>
            <a:off x="4929190" y="1071546"/>
            <a:ext cx="3342583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0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Monotype Corsiva" pitchFamily="66" charset="0"/>
                <a:ea typeface="Gungsuh" pitchFamily="18" charset="-127"/>
              </a:rPr>
              <a:t>ДЫМ</a:t>
            </a:r>
            <a:endParaRPr lang="ru-RU" sz="10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latin typeface="Monotype Corsiva" pitchFamily="66" charset="0"/>
              <a:ea typeface="Gungsuh" pitchFamily="18" charset="-127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42910" y="714356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572496" y="6357934"/>
            <a:ext cx="571504" cy="50006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0"/>
            <a:ext cx="5429256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1.На улице столбом, в избе скатертью.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2.Рыжий зверь в печи сидит,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Рыжий зверь на всех сердит.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Он от злобы ест дрова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Целый час, а может два.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3.Это темный –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темный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дом.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Сто сестричек жмутся в нем.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И любая из сестер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Может вспыхнуть, как костер.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80295" y="4272677"/>
            <a:ext cx="276370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Коробок</a:t>
            </a:r>
          </a:p>
          <a:p>
            <a:pPr algn="ctr"/>
            <a:r>
              <a:rPr lang="ru-RU" sz="54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спичек</a:t>
            </a:r>
            <a:endParaRPr lang="ru-RU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26781" y="2071678"/>
            <a:ext cx="20172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Огонь</a:t>
            </a:r>
            <a:endParaRPr lang="ru-RU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72330" y="785794"/>
            <a:ext cx="171002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Дым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357686" y="4500570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57686" y="2285992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00562" y="714356"/>
            <a:ext cx="2048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Ответ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1118</TotalTime>
  <Words>806</Words>
  <Application>Microsoft Office PowerPoint</Application>
  <PresentationFormat>Экран (4:3)</PresentationFormat>
  <Paragraphs>291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9" baseType="lpstr">
      <vt:lpstr>Gungsuh</vt:lpstr>
      <vt:lpstr>Arial</vt:lpstr>
      <vt:lpstr>Arial Black</vt:lpstr>
      <vt:lpstr>Book Antiqua</vt:lpstr>
      <vt:lpstr>Calibri</vt:lpstr>
      <vt:lpstr>Gabriola</vt:lpstr>
      <vt:lpstr>Monotype Corsiva</vt:lpstr>
      <vt:lpstr>MV Boli</vt:lpstr>
      <vt:lpstr>Segoe Script</vt:lpstr>
      <vt:lpstr>Times New Roman</vt:lpstr>
      <vt:lpstr>Тема Office</vt:lpstr>
      <vt:lpstr>Презентация PowerPoint</vt:lpstr>
      <vt:lpstr>Презентация PowerPoint</vt:lpstr>
      <vt:lpstr>Своя игра</vt:lpstr>
      <vt:lpstr>Свеча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Своя игра</dc:title>
  <dc:creator>Жверь</dc:creator>
  <cp:lastModifiedBy>Admin</cp:lastModifiedBy>
  <cp:revision>117</cp:revision>
  <dcterms:created xsi:type="dcterms:W3CDTF">2017-10-04T18:03:43Z</dcterms:created>
  <dcterms:modified xsi:type="dcterms:W3CDTF">2026-01-21T11:59:18Z</dcterms:modified>
</cp:coreProperties>
</file>